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58" r:id="rId11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1</a:t>
          </a:r>
        </a:p>
        <a:p>
          <a:r>
            <a:rPr lang="pt-BR" dirty="0" smtClean="0"/>
            <a:t> </a:t>
          </a:r>
        </a:p>
        <a:p>
          <a:r>
            <a:rPr lang="pt-BR" dirty="0" smtClean="0"/>
            <a:t> INCONSISTÊNCIA NA</a:t>
          </a:r>
        </a:p>
        <a:p>
          <a:r>
            <a:rPr lang="pt-BR" dirty="0" smtClean="0"/>
            <a:t>ESTIMATIVA DE  QUANTIDADE DO </a:t>
          </a:r>
        </a:p>
        <a:p>
          <a:r>
            <a:rPr lang="pt-BR" dirty="0" smtClean="0"/>
            <a:t>PRODUTO A SER ADQUIRIDO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2</a:t>
          </a:r>
        </a:p>
        <a:p>
          <a:endParaRPr lang="pt-BR" dirty="0" smtClean="0"/>
        </a:p>
        <a:p>
          <a:r>
            <a:rPr lang="pt-BR" dirty="0" smtClean="0"/>
            <a:t>DEFICIÊNCIA NA ELABORAÇÃO</a:t>
          </a:r>
        </a:p>
        <a:p>
          <a:r>
            <a:rPr lang="pt-BR" dirty="0" smtClean="0"/>
            <a:t> DE PROJETO BÁSICO (PB) E TERMO</a:t>
          </a:r>
        </a:p>
        <a:p>
          <a:r>
            <a:rPr lang="pt-BR" dirty="0" smtClean="0"/>
            <a:t> DE REFERÊNCIA (TR)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3 </a:t>
          </a:r>
        </a:p>
        <a:p>
          <a:endParaRPr lang="pt-BR" dirty="0" smtClean="0"/>
        </a:p>
        <a:p>
          <a:r>
            <a:rPr lang="pt-BR" dirty="0" smtClean="0"/>
            <a:t>DEFINIÇÃO INADEQUADA</a:t>
          </a:r>
        </a:p>
        <a:p>
          <a:r>
            <a:rPr lang="pt-BR" dirty="0" smtClean="0"/>
            <a:t> DO OBJETO A SER LICITADO 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8A7568BA-E80E-48E2-9E8E-11E79157998C}">
      <dgm:prSet/>
      <dgm:spPr/>
      <dgm:t>
        <a:bodyPr/>
        <a:lstStyle/>
        <a:p>
          <a:r>
            <a:rPr lang="pt-BR" dirty="0" smtClean="0"/>
            <a:t>RISCO 4</a:t>
          </a:r>
        </a:p>
        <a:p>
          <a:endParaRPr lang="pt-BR" dirty="0" smtClean="0"/>
        </a:p>
        <a:p>
          <a:r>
            <a:rPr lang="pt-BR" dirty="0" smtClean="0"/>
            <a:t>ESTIMATIVA INADEQUADA</a:t>
          </a:r>
        </a:p>
        <a:p>
          <a:r>
            <a:rPr lang="pt-BR" dirty="0" smtClean="0"/>
            <a:t>DE PREÇOS </a:t>
          </a:r>
          <a:endParaRPr lang="pt-BR" dirty="0"/>
        </a:p>
      </dgm:t>
    </dgm:pt>
    <dgm:pt modelId="{57ACF923-EB92-40A3-884D-04F2191BDBD1}" type="parTrans" cxnId="{3811594C-5134-4416-9747-36D9B24ECE5B}">
      <dgm:prSet/>
      <dgm:spPr/>
      <dgm:t>
        <a:bodyPr/>
        <a:lstStyle/>
        <a:p>
          <a:endParaRPr lang="pt-BR"/>
        </a:p>
      </dgm:t>
    </dgm:pt>
    <dgm:pt modelId="{A5A211FD-045B-4CD6-A555-FF92E7277B3A}" type="sibTrans" cxnId="{3811594C-5134-4416-9747-36D9B24ECE5B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4" custLinFactNeighborX="-21755" custLinFactNeighborY="-8544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4"/>
      <dgm:spPr/>
    </dgm:pt>
    <dgm:pt modelId="{DBA9C836-963B-456C-92BB-BB1CDB27DA06}" type="pres">
      <dgm:prSet presAssocID="{77D645A2-E39F-43CF-A0B0-63547D176F1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4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4"/>
      <dgm:spPr/>
    </dgm:pt>
    <dgm:pt modelId="{9DEBD38F-AA44-46A8-B03C-265DD60C91DF}" type="pres">
      <dgm:prSet presAssocID="{D3A72603-C992-4645-A773-4F645E3171C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4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4"/>
      <dgm:spPr/>
    </dgm:pt>
    <dgm:pt modelId="{60CAE43B-464D-4E38-9EB2-5A5C3322B1B0}" type="pres">
      <dgm:prSet presAssocID="{47B22A8E-9DE1-4B99-8739-754E0AFA402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050096-81EB-4E05-947A-D4CDF071E982}" type="pres">
      <dgm:prSet presAssocID="{FDB82B13-D530-4267-BA56-5628E40637BE}" presName="sibTrans" presStyleLbl="sibTrans2D1" presStyleIdx="0" presStyleCnt="0"/>
      <dgm:spPr/>
    </dgm:pt>
    <dgm:pt modelId="{08C8460E-86FA-4AB7-9131-C80108C03685}" type="pres">
      <dgm:prSet presAssocID="{8A7568BA-E80E-48E2-9E8E-11E79157998C}" presName="compNode" presStyleCnt="0"/>
      <dgm:spPr/>
    </dgm:pt>
    <dgm:pt modelId="{6ABBB0D6-3032-4EE7-8272-577E23F760CB}" type="pres">
      <dgm:prSet presAssocID="{8A7568BA-E80E-48E2-9E8E-11E79157998C}" presName="bkgdShape" presStyleLbl="node1" presStyleIdx="3" presStyleCnt="4"/>
      <dgm:spPr/>
      <dgm:t>
        <a:bodyPr/>
        <a:lstStyle/>
        <a:p>
          <a:endParaRPr lang="pt-BR"/>
        </a:p>
      </dgm:t>
    </dgm:pt>
    <dgm:pt modelId="{6DC76C3F-8CFD-499F-9E55-A25BC04A2F80}" type="pres">
      <dgm:prSet presAssocID="{8A7568BA-E80E-48E2-9E8E-11E79157998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C47B6-F4A4-46D8-9991-05F5DBFD5A1F}" type="pres">
      <dgm:prSet presAssocID="{8A7568BA-E80E-48E2-9E8E-11E79157998C}" presName="invisiNode" presStyleLbl="node1" presStyleIdx="3" presStyleCnt="4"/>
      <dgm:spPr/>
    </dgm:pt>
    <dgm:pt modelId="{23054FCF-6B33-48C9-A57B-9B7F039DB86F}" type="pres">
      <dgm:prSet presAssocID="{8A7568BA-E80E-48E2-9E8E-11E79157998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58B053B-F06E-4F9D-A0A5-E78741B75852}" type="presOf" srcId="{FDB82B13-D530-4267-BA56-5628E40637BE}" destId="{FA050096-81EB-4E05-947A-D4CDF071E982}" srcOrd="0" destOrd="0" presId="urn:microsoft.com/office/officeart/2005/8/layout/hList7"/>
    <dgm:cxn modelId="{E830A300-9747-442F-A3B8-26823FF8706C}" type="presOf" srcId="{8A7568BA-E80E-48E2-9E8E-11E79157998C}" destId="{6ABBB0D6-3032-4EE7-8272-577E23F760CB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3811594C-5134-4416-9747-36D9B24ECE5B}" srcId="{00ED188D-6FFF-4ACD-B5E4-24292062E731}" destId="{8A7568BA-E80E-48E2-9E8E-11E79157998C}" srcOrd="3" destOrd="0" parTransId="{57ACF923-EB92-40A3-884D-04F2191BDBD1}" sibTransId="{A5A211FD-045B-4CD6-A555-FF92E7277B3A}"/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8AB3A865-B55B-4001-9553-3DD8840FC1E9}" type="presOf" srcId="{8A7568BA-E80E-48E2-9E8E-11E79157998C}" destId="{6DC76C3F-8CFD-499F-9E55-A25BC04A2F80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  <dgm:cxn modelId="{F2922839-9F12-44C9-9D72-4546063E109C}" type="presParOf" srcId="{F1F336BC-69F8-415B-916F-D5EF4FCA7375}" destId="{FA050096-81EB-4E05-947A-D4CDF071E982}" srcOrd="5" destOrd="0" presId="urn:microsoft.com/office/officeart/2005/8/layout/hList7"/>
    <dgm:cxn modelId="{9DB94D27-AA1E-43FF-977E-045A7206C490}" type="presParOf" srcId="{F1F336BC-69F8-415B-916F-D5EF4FCA7375}" destId="{08C8460E-86FA-4AB7-9131-C80108C03685}" srcOrd="6" destOrd="0" presId="urn:microsoft.com/office/officeart/2005/8/layout/hList7"/>
    <dgm:cxn modelId="{4ECF203C-4922-426C-AD1A-2451F770C44A}" type="presParOf" srcId="{08C8460E-86FA-4AB7-9131-C80108C03685}" destId="{6ABBB0D6-3032-4EE7-8272-577E23F760CB}" srcOrd="0" destOrd="0" presId="urn:microsoft.com/office/officeart/2005/8/layout/hList7"/>
    <dgm:cxn modelId="{FF8A92B2-E488-4E90-8A5C-B3198DEE3591}" type="presParOf" srcId="{08C8460E-86FA-4AB7-9131-C80108C03685}" destId="{6DC76C3F-8CFD-499F-9E55-A25BC04A2F80}" srcOrd="1" destOrd="0" presId="urn:microsoft.com/office/officeart/2005/8/layout/hList7"/>
    <dgm:cxn modelId="{362C5EE8-E4D7-4F63-BB0F-0F821A0507A5}" type="presParOf" srcId="{08C8460E-86FA-4AB7-9131-C80108C03685}" destId="{767C47B6-F4A4-46D8-9991-05F5DBFD5A1F}" srcOrd="2" destOrd="0" presId="urn:microsoft.com/office/officeart/2005/8/layout/hList7"/>
    <dgm:cxn modelId="{A964EA18-12F7-47D8-A58F-D42E1D75BA4F}" type="presParOf" srcId="{08C8460E-86FA-4AB7-9131-C80108C03685}" destId="{23054FCF-6B33-48C9-A57B-9B7F039DB8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5 </a:t>
          </a:r>
        </a:p>
        <a:p>
          <a:endParaRPr lang="pt-BR" dirty="0" smtClean="0"/>
        </a:p>
        <a:p>
          <a:r>
            <a:rPr lang="pt-BR" dirty="0" smtClean="0"/>
            <a:t>AUSÊNCIA DE RASTREABILIDADE</a:t>
          </a:r>
        </a:p>
        <a:p>
          <a:r>
            <a:rPr lang="pt-BR" dirty="0" smtClean="0"/>
            <a:t> DO PROCESSO DECISÓRIO DA AQUISIÇÃO 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6 </a:t>
          </a:r>
        </a:p>
        <a:p>
          <a:endParaRPr lang="pt-BR" dirty="0" smtClean="0"/>
        </a:p>
        <a:p>
          <a:r>
            <a:rPr lang="pt-BR" dirty="0" smtClean="0"/>
            <a:t>AQUISIÇÃO POR PREÇO DESVANTAJOSO PARA A ADMINISTRAÇÃO PÚBLICA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7</a:t>
          </a:r>
        </a:p>
        <a:p>
          <a:endParaRPr lang="pt-BR" dirty="0" smtClean="0"/>
        </a:p>
        <a:p>
          <a:r>
            <a:rPr lang="pt-BR" dirty="0" smtClean="0"/>
            <a:t>EXECUÇÃO DO CONTRATO</a:t>
          </a:r>
        </a:p>
        <a:p>
          <a:r>
            <a:rPr lang="pt-BR" dirty="0" smtClean="0"/>
            <a:t> EM DESCONFORMIDADE COM AS </a:t>
          </a:r>
        </a:p>
        <a:p>
          <a:r>
            <a:rPr lang="pt-BR" dirty="0" smtClean="0"/>
            <a:t>CLÁUSULAS PACTUADAS 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8A7568BA-E80E-48E2-9E8E-11E79157998C}">
      <dgm:prSet/>
      <dgm:spPr/>
      <dgm:t>
        <a:bodyPr/>
        <a:lstStyle/>
        <a:p>
          <a:r>
            <a:rPr lang="pt-BR" dirty="0" smtClean="0"/>
            <a:t>RISCO 8 </a:t>
          </a:r>
        </a:p>
        <a:p>
          <a:endParaRPr lang="pt-BR" dirty="0" smtClean="0"/>
        </a:p>
        <a:p>
          <a:r>
            <a:rPr lang="pt-BR" dirty="0" smtClean="0"/>
            <a:t>FISCALIZAÇÃO CONTRATUAL </a:t>
          </a:r>
        </a:p>
        <a:p>
          <a:r>
            <a:rPr lang="pt-BR" dirty="0" smtClean="0"/>
            <a:t>DEFICIENTE E/OU INSUFICIENTE </a:t>
          </a:r>
          <a:endParaRPr lang="pt-BR" dirty="0"/>
        </a:p>
      </dgm:t>
    </dgm:pt>
    <dgm:pt modelId="{57ACF923-EB92-40A3-884D-04F2191BDBD1}" type="parTrans" cxnId="{3811594C-5134-4416-9747-36D9B24ECE5B}">
      <dgm:prSet/>
      <dgm:spPr/>
      <dgm:t>
        <a:bodyPr/>
        <a:lstStyle/>
        <a:p>
          <a:endParaRPr lang="pt-BR"/>
        </a:p>
      </dgm:t>
    </dgm:pt>
    <dgm:pt modelId="{A5A211FD-045B-4CD6-A555-FF92E7277B3A}" type="sibTrans" cxnId="{3811594C-5134-4416-9747-36D9B24ECE5B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4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4"/>
      <dgm:spPr/>
    </dgm:pt>
    <dgm:pt modelId="{DBA9C836-963B-456C-92BB-BB1CDB27DA06}" type="pres">
      <dgm:prSet presAssocID="{77D645A2-E39F-43CF-A0B0-63547D176F1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4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4"/>
      <dgm:spPr/>
    </dgm:pt>
    <dgm:pt modelId="{9DEBD38F-AA44-46A8-B03C-265DD60C91DF}" type="pres">
      <dgm:prSet presAssocID="{D3A72603-C992-4645-A773-4F645E3171C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4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4"/>
      <dgm:spPr/>
    </dgm:pt>
    <dgm:pt modelId="{60CAE43B-464D-4E38-9EB2-5A5C3322B1B0}" type="pres">
      <dgm:prSet presAssocID="{47B22A8E-9DE1-4B99-8739-754E0AFA402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050096-81EB-4E05-947A-D4CDF071E982}" type="pres">
      <dgm:prSet presAssocID="{FDB82B13-D530-4267-BA56-5628E40637BE}" presName="sibTrans" presStyleLbl="sibTrans2D1" presStyleIdx="0" presStyleCnt="0"/>
      <dgm:spPr/>
    </dgm:pt>
    <dgm:pt modelId="{08C8460E-86FA-4AB7-9131-C80108C03685}" type="pres">
      <dgm:prSet presAssocID="{8A7568BA-E80E-48E2-9E8E-11E79157998C}" presName="compNode" presStyleCnt="0"/>
      <dgm:spPr/>
    </dgm:pt>
    <dgm:pt modelId="{6ABBB0D6-3032-4EE7-8272-577E23F760CB}" type="pres">
      <dgm:prSet presAssocID="{8A7568BA-E80E-48E2-9E8E-11E79157998C}" presName="bkgdShape" presStyleLbl="node1" presStyleIdx="3" presStyleCnt="4"/>
      <dgm:spPr/>
      <dgm:t>
        <a:bodyPr/>
        <a:lstStyle/>
        <a:p>
          <a:endParaRPr lang="pt-BR"/>
        </a:p>
      </dgm:t>
    </dgm:pt>
    <dgm:pt modelId="{6DC76C3F-8CFD-499F-9E55-A25BC04A2F80}" type="pres">
      <dgm:prSet presAssocID="{8A7568BA-E80E-48E2-9E8E-11E79157998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C47B6-F4A4-46D8-9991-05F5DBFD5A1F}" type="pres">
      <dgm:prSet presAssocID="{8A7568BA-E80E-48E2-9E8E-11E79157998C}" presName="invisiNode" presStyleLbl="node1" presStyleIdx="3" presStyleCnt="4"/>
      <dgm:spPr/>
    </dgm:pt>
    <dgm:pt modelId="{23054FCF-6B33-48C9-A57B-9B7F039DB86F}" type="pres">
      <dgm:prSet presAssocID="{8A7568BA-E80E-48E2-9E8E-11E79157998C}" presName="imagNod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958B053B-F06E-4F9D-A0A5-E78741B75852}" type="presOf" srcId="{FDB82B13-D530-4267-BA56-5628E40637BE}" destId="{FA050096-81EB-4E05-947A-D4CDF071E982}" srcOrd="0" destOrd="0" presId="urn:microsoft.com/office/officeart/2005/8/layout/hList7"/>
    <dgm:cxn modelId="{8AB3A865-B55B-4001-9553-3DD8840FC1E9}" type="presOf" srcId="{8A7568BA-E80E-48E2-9E8E-11E79157998C}" destId="{6DC76C3F-8CFD-499F-9E55-A25BC04A2F80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E830A300-9747-442F-A3B8-26823FF8706C}" type="presOf" srcId="{8A7568BA-E80E-48E2-9E8E-11E79157998C}" destId="{6ABBB0D6-3032-4EE7-8272-577E23F760CB}" srcOrd="0" destOrd="0" presId="urn:microsoft.com/office/officeart/2005/8/layout/hList7"/>
    <dgm:cxn modelId="{3811594C-5134-4416-9747-36D9B24ECE5B}" srcId="{00ED188D-6FFF-4ACD-B5E4-24292062E731}" destId="{8A7568BA-E80E-48E2-9E8E-11E79157998C}" srcOrd="3" destOrd="0" parTransId="{57ACF923-EB92-40A3-884D-04F2191BDBD1}" sibTransId="{A5A211FD-045B-4CD6-A555-FF92E7277B3A}"/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  <dgm:cxn modelId="{F2922839-9F12-44C9-9D72-4546063E109C}" type="presParOf" srcId="{F1F336BC-69F8-415B-916F-D5EF4FCA7375}" destId="{FA050096-81EB-4E05-947A-D4CDF071E982}" srcOrd="5" destOrd="0" presId="urn:microsoft.com/office/officeart/2005/8/layout/hList7"/>
    <dgm:cxn modelId="{9DB94D27-AA1E-43FF-977E-045A7206C490}" type="presParOf" srcId="{F1F336BC-69F8-415B-916F-D5EF4FCA7375}" destId="{08C8460E-86FA-4AB7-9131-C80108C03685}" srcOrd="6" destOrd="0" presId="urn:microsoft.com/office/officeart/2005/8/layout/hList7"/>
    <dgm:cxn modelId="{4ECF203C-4922-426C-AD1A-2451F770C44A}" type="presParOf" srcId="{08C8460E-86FA-4AB7-9131-C80108C03685}" destId="{6ABBB0D6-3032-4EE7-8272-577E23F760CB}" srcOrd="0" destOrd="0" presId="urn:microsoft.com/office/officeart/2005/8/layout/hList7"/>
    <dgm:cxn modelId="{FF8A92B2-E488-4E90-8A5C-B3198DEE3591}" type="presParOf" srcId="{08C8460E-86FA-4AB7-9131-C80108C03685}" destId="{6DC76C3F-8CFD-499F-9E55-A25BC04A2F80}" srcOrd="1" destOrd="0" presId="urn:microsoft.com/office/officeart/2005/8/layout/hList7"/>
    <dgm:cxn modelId="{362C5EE8-E4D7-4F63-BB0F-0F821A0507A5}" type="presParOf" srcId="{08C8460E-86FA-4AB7-9131-C80108C03685}" destId="{767C47B6-F4A4-46D8-9991-05F5DBFD5A1F}" srcOrd="2" destOrd="0" presId="urn:microsoft.com/office/officeart/2005/8/layout/hList7"/>
    <dgm:cxn modelId="{A964EA18-12F7-47D8-A58F-D42E1D75BA4F}" type="presParOf" srcId="{08C8460E-86FA-4AB7-9131-C80108C03685}" destId="{23054FCF-6B33-48C9-A57B-9B7F039DB8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9</a:t>
          </a:r>
        </a:p>
        <a:p>
          <a:endParaRPr lang="pt-BR" dirty="0" smtClean="0"/>
        </a:p>
        <a:p>
          <a:r>
            <a:rPr lang="pt-BR" dirty="0" smtClean="0"/>
            <a:t>CONFLITO DE INTERESSE NO PROCESSO </a:t>
          </a:r>
        </a:p>
        <a:p>
          <a:r>
            <a:rPr lang="pt-BR" dirty="0" smtClean="0"/>
            <a:t>DECISÓRIO DE CONTRATAÇÃO 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10</a:t>
          </a:r>
        </a:p>
        <a:p>
          <a:r>
            <a:rPr lang="pt-BR" dirty="0" smtClean="0"/>
            <a:t> </a:t>
          </a:r>
        </a:p>
        <a:p>
          <a:r>
            <a:rPr lang="pt-BR" dirty="0" smtClean="0"/>
            <a:t>UTILIZAÇÃO / VAZAMENTO DE</a:t>
          </a:r>
        </a:p>
        <a:p>
          <a:r>
            <a:rPr lang="pt-BR" dirty="0" smtClean="0"/>
            <a:t> INFORMAÇÃO PRIVILEGIADA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11</a:t>
          </a:r>
        </a:p>
        <a:p>
          <a:endParaRPr lang="pt-BR" dirty="0" smtClean="0"/>
        </a:p>
        <a:p>
          <a:r>
            <a:rPr lang="pt-BR" dirty="0" smtClean="0"/>
            <a:t>AUSÊNCIA OU MOROSIDADE NA </a:t>
          </a:r>
        </a:p>
        <a:p>
          <a:r>
            <a:rPr lang="pt-BR" dirty="0" smtClean="0"/>
            <a:t>APLICAÇÃO DE SANÇÕES POR DESCUMPRIMENTO DE CONTRATO</a:t>
          </a:r>
        </a:p>
        <a:p>
          <a:r>
            <a:rPr lang="pt-BR" dirty="0" smtClean="0"/>
            <a:t> E/OU LEGISLAÇÃO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3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3"/>
      <dgm:spPr/>
    </dgm:pt>
    <dgm:pt modelId="{DBA9C836-963B-456C-92BB-BB1CDB27DA06}" type="pres">
      <dgm:prSet presAssocID="{77D645A2-E39F-43CF-A0B0-63547D176F1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3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3"/>
      <dgm:spPr/>
    </dgm:pt>
    <dgm:pt modelId="{9DEBD38F-AA44-46A8-B03C-265DD60C91DF}" type="pres">
      <dgm:prSet presAssocID="{D3A72603-C992-4645-A773-4F645E3171C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3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3"/>
      <dgm:spPr/>
    </dgm:pt>
    <dgm:pt modelId="{60CAE43B-464D-4E38-9EB2-5A5C3322B1B0}" type="pres">
      <dgm:prSet presAssocID="{47B22A8E-9DE1-4B99-8739-754E0AFA402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0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INCONSISTÊNCIA 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ESTIMATIVA DE  QUANTIDADE 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PRODUTO A SER ADQUIRIDO</a:t>
          </a:r>
          <a:endParaRPr lang="pt-BR" sz="1200" kern="1200" dirty="0"/>
        </a:p>
      </dsp:txBody>
      <dsp:txXfrm>
        <a:off x="0" y="1773241"/>
        <a:ext cx="1592544" cy="1773241"/>
      </dsp:txXfrm>
    </dsp:sp>
    <dsp:sp modelId="{DBA9C836-963B-456C-92BB-BB1CDB27DA06}">
      <dsp:nvSpPr>
        <dsp:cNvPr id="0" name=""/>
        <dsp:cNvSpPr/>
      </dsp:nvSpPr>
      <dsp:spPr>
        <a:xfrm>
          <a:off x="59680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1641840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DEFICIÊNCIA NA ELABORAÇÃO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DE PROJETO BÁSICO (PB) E TERMO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DE REFERÊNCIA (TR) </a:t>
          </a:r>
          <a:endParaRPr lang="pt-BR" sz="1200" kern="1200" dirty="0"/>
        </a:p>
      </dsp:txBody>
      <dsp:txXfrm>
        <a:off x="1641840" y="1773241"/>
        <a:ext cx="1592544" cy="1773241"/>
      </dsp:txXfrm>
    </dsp:sp>
    <dsp:sp modelId="{9DEBD38F-AA44-46A8-B03C-265DD60C91DF}">
      <dsp:nvSpPr>
        <dsp:cNvPr id="0" name=""/>
        <dsp:cNvSpPr/>
      </dsp:nvSpPr>
      <dsp:spPr>
        <a:xfrm>
          <a:off x="1700001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3282161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DEFINIÇÃO INADEQUADA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DO OBJETO A SER LICITADO </a:t>
          </a:r>
          <a:endParaRPr lang="pt-BR" sz="1200" kern="1200" dirty="0"/>
        </a:p>
      </dsp:txBody>
      <dsp:txXfrm>
        <a:off x="3282161" y="1773241"/>
        <a:ext cx="1592544" cy="1773241"/>
      </dsp:txXfrm>
    </dsp:sp>
    <dsp:sp modelId="{60CAE43B-464D-4E38-9EB2-5A5C3322B1B0}">
      <dsp:nvSpPr>
        <dsp:cNvPr id="0" name=""/>
        <dsp:cNvSpPr/>
      </dsp:nvSpPr>
      <dsp:spPr>
        <a:xfrm>
          <a:off x="3340322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B0D6-3032-4EE7-8272-577E23F760CB}">
      <dsp:nvSpPr>
        <dsp:cNvPr id="0" name=""/>
        <dsp:cNvSpPr/>
      </dsp:nvSpPr>
      <dsp:spPr>
        <a:xfrm>
          <a:off x="4922482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ESTIMATIVA INADEQUADA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 PREÇOS </a:t>
          </a:r>
          <a:endParaRPr lang="pt-BR" sz="1200" kern="1200" dirty="0"/>
        </a:p>
      </dsp:txBody>
      <dsp:txXfrm>
        <a:off x="4922482" y="1773241"/>
        <a:ext cx="1592544" cy="1773241"/>
      </dsp:txXfrm>
    </dsp:sp>
    <dsp:sp modelId="{23054FCF-6B33-48C9-A57B-9B7F039DB86F}">
      <dsp:nvSpPr>
        <dsp:cNvPr id="0" name=""/>
        <dsp:cNvSpPr/>
      </dsp:nvSpPr>
      <dsp:spPr>
        <a:xfrm>
          <a:off x="4980643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60661" y="3546482"/>
          <a:ext cx="5995223" cy="66496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1601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5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AUSÊNCIA DE RASTREABILIDADE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DO PROCESSO DECISÓRIO DA AQUISIÇÃO </a:t>
          </a:r>
          <a:endParaRPr lang="pt-BR" sz="1100" kern="1200" dirty="0"/>
        </a:p>
      </dsp:txBody>
      <dsp:txXfrm>
        <a:off x="1601" y="1625600"/>
        <a:ext cx="1678347" cy="1625600"/>
      </dsp:txXfrm>
    </dsp:sp>
    <dsp:sp modelId="{DBA9C836-963B-456C-92BB-BB1CDB27DA06}">
      <dsp:nvSpPr>
        <dsp:cNvPr id="0" name=""/>
        <dsp:cNvSpPr/>
      </dsp:nvSpPr>
      <dsp:spPr>
        <a:xfrm>
          <a:off x="164119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1730299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6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AQUISIÇÃO POR PREÇO DESVANTAJOSO PARA A ADMINISTRAÇÃO PÚBLICA </a:t>
          </a:r>
          <a:endParaRPr lang="pt-BR" sz="1100" kern="1200" dirty="0"/>
        </a:p>
      </dsp:txBody>
      <dsp:txXfrm>
        <a:off x="1730299" y="1625600"/>
        <a:ext cx="1678347" cy="1625600"/>
      </dsp:txXfrm>
    </dsp:sp>
    <dsp:sp modelId="{9DEBD38F-AA44-46A8-B03C-265DD60C91DF}">
      <dsp:nvSpPr>
        <dsp:cNvPr id="0" name=""/>
        <dsp:cNvSpPr/>
      </dsp:nvSpPr>
      <dsp:spPr>
        <a:xfrm>
          <a:off x="189281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3458997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EXECUÇÃO DO CONTRATO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EM DESCONFORMIDADE COM AS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CLÁUSULAS PACTUADAS </a:t>
          </a:r>
          <a:endParaRPr lang="pt-BR" sz="1100" kern="1200" dirty="0"/>
        </a:p>
      </dsp:txBody>
      <dsp:txXfrm>
        <a:off x="3458997" y="1625600"/>
        <a:ext cx="1678347" cy="1625600"/>
      </dsp:txXfrm>
    </dsp:sp>
    <dsp:sp modelId="{60CAE43B-464D-4E38-9EB2-5A5C3322B1B0}">
      <dsp:nvSpPr>
        <dsp:cNvPr id="0" name=""/>
        <dsp:cNvSpPr/>
      </dsp:nvSpPr>
      <dsp:spPr>
        <a:xfrm>
          <a:off x="3621515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B0D6-3032-4EE7-8272-577E23F760CB}">
      <dsp:nvSpPr>
        <dsp:cNvPr id="0" name=""/>
        <dsp:cNvSpPr/>
      </dsp:nvSpPr>
      <dsp:spPr>
        <a:xfrm>
          <a:off x="5187695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8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FISCALIZAÇÃO CONTRATUAL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DEFICIENTE E/OU INSUFICIENTE </a:t>
          </a:r>
          <a:endParaRPr lang="pt-BR" sz="1100" kern="1200" dirty="0"/>
        </a:p>
      </dsp:txBody>
      <dsp:txXfrm>
        <a:off x="5187695" y="1625600"/>
        <a:ext cx="1678347" cy="1625600"/>
      </dsp:txXfrm>
    </dsp:sp>
    <dsp:sp modelId="{23054FCF-6B33-48C9-A57B-9B7F039DB86F}">
      <dsp:nvSpPr>
        <dsp:cNvPr id="0" name=""/>
        <dsp:cNvSpPr/>
      </dsp:nvSpPr>
      <dsp:spPr>
        <a:xfrm>
          <a:off x="535021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74705" y="3251200"/>
          <a:ext cx="6318233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1390" y="0"/>
          <a:ext cx="216398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CONFLITO DE INTERESSE NO PROCESSO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DECISÓRIO DE CONTRATAÇÃO </a:t>
          </a:r>
          <a:endParaRPr lang="pt-BR" sz="1200" kern="1200" dirty="0"/>
        </a:p>
      </dsp:txBody>
      <dsp:txXfrm>
        <a:off x="1390" y="1625600"/>
        <a:ext cx="2163985" cy="1625600"/>
      </dsp:txXfrm>
    </dsp:sp>
    <dsp:sp modelId="{DBA9C836-963B-456C-92BB-BB1CDB27DA06}">
      <dsp:nvSpPr>
        <dsp:cNvPr id="0" name=""/>
        <dsp:cNvSpPr/>
      </dsp:nvSpPr>
      <dsp:spPr>
        <a:xfrm>
          <a:off x="40672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2230295" y="0"/>
          <a:ext cx="216398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10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UTILIZAÇÃO / VAZAMENTO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INFORMAÇÃO PRIVILEGIADA </a:t>
          </a:r>
          <a:endParaRPr lang="pt-BR" sz="1200" kern="1200" dirty="0"/>
        </a:p>
      </dsp:txBody>
      <dsp:txXfrm>
        <a:off x="2230295" y="1625600"/>
        <a:ext cx="2163985" cy="1625600"/>
      </dsp:txXfrm>
    </dsp:sp>
    <dsp:sp modelId="{9DEBD38F-AA44-46A8-B03C-265DD60C91DF}">
      <dsp:nvSpPr>
        <dsp:cNvPr id="0" name=""/>
        <dsp:cNvSpPr/>
      </dsp:nvSpPr>
      <dsp:spPr>
        <a:xfrm>
          <a:off x="2635632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4459200" y="0"/>
          <a:ext cx="216398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11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AUSÊNCIA OU MOROSIDADE 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APLICAÇÃO DE SANÇÕES POR DESCUMPRIMENTO DE CONTRATO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E/OU LEGISLAÇÃO</a:t>
          </a:r>
          <a:endParaRPr lang="pt-BR" sz="1200" kern="1200" dirty="0"/>
        </a:p>
      </dsp:txBody>
      <dsp:txXfrm>
        <a:off x="4459200" y="1625600"/>
        <a:ext cx="2163985" cy="1625600"/>
      </dsp:txXfrm>
    </dsp:sp>
    <dsp:sp modelId="{60CAE43B-464D-4E38-9EB2-5A5C3322B1B0}">
      <dsp:nvSpPr>
        <dsp:cNvPr id="0" name=""/>
        <dsp:cNvSpPr/>
      </dsp:nvSpPr>
      <dsp:spPr>
        <a:xfrm>
          <a:off x="486453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64983" y="3251200"/>
          <a:ext cx="609461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DV_Secretarias_MS-TEMPLATE-STANDART.jpg" descr="IDV_Secretarias_MS-TEMPLATE-STANDAR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DV_Secretarias_MS-TEMPLATE-STANDART3.jpg" descr="IDV_Secretarias_MS-TEMPLATE-STANDAR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DV_Secretarias_MS-TEMPLATE-STANDART3.jpg" descr="IDV_Secretarias_MS-TEMPLATE-STANDAR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DV_Secretarias_MS-TEMPLATE-STANDART2.jpg" descr="IDV_Secretarias_MS-TEMPLATE-STANDART2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3929" y="1169043"/>
            <a:ext cx="7523544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pt-BR" dirty="0" smtClean="0"/>
          </a:p>
          <a:p>
            <a:r>
              <a:rPr lang="pt-BR" sz="2000" b="1" dirty="0" smtClean="0"/>
              <a:t>Órgão/Unidade</a:t>
            </a:r>
            <a:r>
              <a:rPr lang="pt-BR" sz="2000" b="1" dirty="0"/>
              <a:t>:  Secretaria </a:t>
            </a:r>
            <a:r>
              <a:rPr lang="pt-BR" sz="2000" b="1" dirty="0" err="1" smtClean="0"/>
              <a:t>Executiva-SE</a:t>
            </a:r>
            <a:endParaRPr lang="pt-BR" sz="2000" b="1" dirty="0" smtClean="0"/>
          </a:p>
          <a:p>
            <a:r>
              <a:rPr lang="pt-BR" sz="2000" b="1" dirty="0"/>
              <a:t>Diretoria/Coordenação: </a:t>
            </a:r>
            <a:r>
              <a:rPr lang="pt-BR" sz="2000" b="1" dirty="0" smtClean="0"/>
              <a:t>DINTEG/COGER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r>
              <a:rPr lang="pt-BR" sz="2000" b="1" dirty="0"/>
              <a:t>Macroprocesso: Cadeia de Logística Integrada de Aquisição de IES (Grandes Etapas: Planejamento - Contratação - Distribuição - Fiscalização)</a:t>
            </a:r>
            <a:endParaRPr lang="pt-BR" sz="2000" b="1" dirty="0" smtClean="0"/>
          </a:p>
          <a:p>
            <a:r>
              <a:rPr lang="pt-BR" sz="2000" b="1" dirty="0"/>
              <a:t>Objetivo do Processo: Garantir o acesso regular de medicamentos e insumos estratégicos para a saúde de qualidade, em tempo oportuno, em quantidade adequada e de forma vantajosa para a administração pública</a:t>
            </a:r>
            <a:r>
              <a:rPr lang="pt-BR" dirty="0"/>
              <a:t>.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0" y="590407"/>
            <a:ext cx="2639028" cy="9088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Pesquisa e coleta de preços inexistente, inconsistente ou fraudada</a:t>
            </a:r>
            <a:endParaRPr lang="pt-BR" sz="1200" dirty="0"/>
          </a:p>
        </p:txBody>
      </p:sp>
      <p:sp>
        <p:nvSpPr>
          <p:cNvPr id="10" name="Elipse 9"/>
          <p:cNvSpPr/>
          <p:nvPr/>
        </p:nvSpPr>
        <p:spPr>
          <a:xfrm>
            <a:off x="-65589" y="1357982"/>
            <a:ext cx="2639028" cy="11685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Ausência de metodologia utilizada para tratamento das pesquisas de preços obtidas </a:t>
            </a:r>
            <a:endParaRPr lang="pt-BR" sz="1200" dirty="0"/>
          </a:p>
        </p:txBody>
      </p:sp>
      <p:sp>
        <p:nvSpPr>
          <p:cNvPr id="11" name="Elipse 10"/>
          <p:cNvSpPr/>
          <p:nvPr/>
        </p:nvSpPr>
        <p:spPr>
          <a:xfrm>
            <a:off x="-38583" y="2227947"/>
            <a:ext cx="2639028" cy="142821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Ausência de área especializada para controle, tratamento e validação das pesquisas de preços realizadas</a:t>
            </a:r>
            <a:endParaRPr lang="pt-BR" sz="1200" dirty="0"/>
          </a:p>
        </p:txBody>
      </p:sp>
      <p:sp>
        <p:nvSpPr>
          <p:cNvPr id="12" name="Elipse 11"/>
          <p:cNvSpPr/>
          <p:nvPr/>
        </p:nvSpPr>
        <p:spPr>
          <a:xfrm>
            <a:off x="-21220" y="3339918"/>
            <a:ext cx="2639028" cy="9088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Inexistência de servidor capacitado que realize a pesquisa de preços</a:t>
            </a:r>
            <a:endParaRPr lang="pt-BR" sz="1200" dirty="0"/>
          </a:p>
        </p:txBody>
      </p:sp>
      <p:sp>
        <p:nvSpPr>
          <p:cNvPr id="13" name="Elipse 12"/>
          <p:cNvSpPr/>
          <p:nvPr/>
        </p:nvSpPr>
        <p:spPr>
          <a:xfrm>
            <a:off x="-65589" y="4125162"/>
            <a:ext cx="2639028" cy="11685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 smtClean="0"/>
              <a:t>Insuficiências </a:t>
            </a:r>
            <a:r>
              <a:rPr lang="pt-BR" sz="1200" dirty="0"/>
              <a:t>ou inconsistências nas especificações do objeto a ser adquirido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-21220" y="5048596"/>
            <a:ext cx="2639028" cy="142821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Disfunções ou oscilações no mercado financeiro que influenciam ou impactam no preço do produto a ser adquirido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3149" y="6191819"/>
            <a:ext cx="2639028" cy="64918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Deficiência no cronograma de entrega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3075972" y="4248779"/>
            <a:ext cx="2453832" cy="64918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Atraso na conclusão da licitação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955403" y="2659690"/>
            <a:ext cx="2453832" cy="16878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Dano ao erário em decorrência de superfaturamento, "jogo de planilha" ou direcionamento da licitação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022920" y="1193415"/>
            <a:ext cx="2629383" cy="16878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Direcionamento da licitação associado à realização de Termos Aditivos após a assinatura do contrato (se os preço forem subestimado)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031603" y="4854723"/>
            <a:ext cx="2453832" cy="9088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Licitação deserta ou fracassada, podendo gerar atraso na aquisição 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044140" y="5745010"/>
            <a:ext cx="2453832" cy="64918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Aquisição por processo emergencial 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879936" y="642926"/>
            <a:ext cx="2963119" cy="59093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 smtClean="0"/>
              <a:t>                     </a:t>
            </a:r>
            <a:r>
              <a:rPr lang="pt-BR" sz="1400" b="1" dirty="0" smtClean="0"/>
              <a:t>RESPOSTAS</a:t>
            </a:r>
          </a:p>
          <a:p>
            <a:pPr marL="228600" indent="-228600">
              <a:buAutoNum type="arabicPeriod"/>
            </a:pPr>
            <a:r>
              <a:rPr lang="pt-BR" sz="1400" b="1" dirty="0" smtClean="0"/>
              <a:t>Elaborar </a:t>
            </a:r>
            <a:r>
              <a:rPr lang="pt-BR" sz="1400" b="1" dirty="0"/>
              <a:t>procedimento padronizando o processo de pesquisa de preços, inclusive nos casos de contratações diretas e adesões a Ata de Registro de Preços (ARP), juntamente com os documentos que lhe darão </a:t>
            </a:r>
            <a:r>
              <a:rPr lang="pt-BR" sz="1400" b="1" dirty="0" smtClean="0"/>
              <a:t>suporte</a:t>
            </a:r>
          </a:p>
          <a:p>
            <a:pPr marL="228600" indent="-228600">
              <a:buAutoNum type="arabicPeriod"/>
            </a:pPr>
            <a:r>
              <a:rPr lang="pt-BR" sz="1400" b="1" dirty="0"/>
              <a:t>Definir uma área especializada em pesquisa de preços para refinar e validar os preços preliminares obtidos pelos </a:t>
            </a:r>
            <a:r>
              <a:rPr lang="pt-BR" sz="1400" b="1" dirty="0" smtClean="0"/>
              <a:t>demandantes</a:t>
            </a:r>
          </a:p>
          <a:p>
            <a:pPr marL="228600" indent="-228600">
              <a:buAutoNum type="arabicPeriod"/>
            </a:pPr>
            <a:r>
              <a:rPr lang="pt-BR" sz="1400" b="1" dirty="0"/>
              <a:t>Capacitar servidores envolvidos no processo de pesquisa de </a:t>
            </a:r>
            <a:r>
              <a:rPr lang="pt-BR" sz="1400" b="1" dirty="0" smtClean="0"/>
              <a:t>preços</a:t>
            </a:r>
          </a:p>
          <a:p>
            <a:pPr marL="228600" indent="-228600">
              <a:buAutoNum type="arabicPeriod"/>
            </a:pPr>
            <a:r>
              <a:rPr lang="pt-BR" sz="1400" b="1" dirty="0"/>
              <a:t>Adequar o quadro de pessoal às demandas de aquisição de insumos </a:t>
            </a:r>
            <a:r>
              <a:rPr lang="pt-BR" sz="1400" b="1" dirty="0" smtClean="0"/>
              <a:t>estratégicos</a:t>
            </a:r>
          </a:p>
          <a:p>
            <a:pPr marL="228600" indent="-228600">
              <a:buAutoNum type="arabicPeriod"/>
            </a:pPr>
            <a:r>
              <a:rPr lang="pt-BR" sz="1400" b="1" dirty="0"/>
              <a:t>Aplicar, na proporcionalidade, os mecanismos </a:t>
            </a:r>
            <a:r>
              <a:rPr lang="pt-BR" sz="1400" b="1" dirty="0" smtClean="0"/>
              <a:t>punitivos</a:t>
            </a:r>
          </a:p>
          <a:p>
            <a:pPr marL="228600" indent="-228600">
              <a:buAutoNum type="arabicPeriod"/>
            </a:pPr>
            <a:r>
              <a:rPr lang="pt-BR" sz="1400" b="1" dirty="0"/>
              <a:t>Fomentar os laboratórios públicos para aumentar a capacidade produtiva de atendimento às demandas estratégicas do Ministério da Saúde </a:t>
            </a:r>
            <a:endParaRPr lang="pt-BR" sz="1400" b="1" dirty="0" smtClean="0"/>
          </a:p>
          <a:p>
            <a:pPr marL="228600" indent="-228600">
              <a:buAutoNum type="arabicPeriod"/>
            </a:pPr>
            <a:r>
              <a:rPr lang="pt-BR" sz="1400" b="1" dirty="0"/>
              <a:t>Instituir medidas de proteção cambial para aquisição de insumos estratégicos em saúde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71960" y="259948"/>
            <a:ext cx="17014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CAUSAS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452148" y="705778"/>
            <a:ext cx="17709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CONSEQUÊNCIAS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03497" y="64505"/>
            <a:ext cx="5972537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BR" sz="1200" b="1" dirty="0" smtClean="0"/>
              <a:t>RISCO: ESTIMATIVA </a:t>
            </a:r>
            <a:r>
              <a:rPr lang="pt-BR" sz="1200" b="1" dirty="0"/>
              <a:t>INADEQUADA</a:t>
            </a:r>
          </a:p>
          <a:p>
            <a:pPr algn="ctr"/>
            <a:r>
              <a:rPr lang="pt-BR" sz="1200" b="1" dirty="0"/>
              <a:t>DE PREÇO</a:t>
            </a:r>
            <a:r>
              <a:rPr lang="pt-BR" sz="1200" dirty="0"/>
              <a:t>S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14708"/>
              </p:ext>
            </p:extLst>
          </p:nvPr>
        </p:nvGraphicFramePr>
        <p:xfrm>
          <a:off x="335372" y="512553"/>
          <a:ext cx="8241763" cy="2763082"/>
        </p:xfrm>
        <a:graphic>
          <a:graphicData uri="http://schemas.openxmlformats.org/drawingml/2006/table">
            <a:tbl>
              <a:tblPr/>
              <a:tblGrid>
                <a:gridCol w="2705694">
                  <a:extLst>
                    <a:ext uri="{9D8B030D-6E8A-4147-A177-3AD203B41FA5}">
                      <a16:colId xmlns:a16="http://schemas.microsoft.com/office/drawing/2014/main" val="2154173662"/>
                    </a:ext>
                  </a:extLst>
                </a:gridCol>
                <a:gridCol w="33344">
                  <a:extLst>
                    <a:ext uri="{9D8B030D-6E8A-4147-A177-3AD203B41FA5}">
                      <a16:colId xmlns:a16="http://schemas.microsoft.com/office/drawing/2014/main" val="3814392501"/>
                    </a:ext>
                  </a:extLst>
                </a:gridCol>
                <a:gridCol w="2331080">
                  <a:extLst>
                    <a:ext uri="{9D8B030D-6E8A-4147-A177-3AD203B41FA5}">
                      <a16:colId xmlns:a16="http://schemas.microsoft.com/office/drawing/2014/main" val="1887703717"/>
                    </a:ext>
                  </a:extLst>
                </a:gridCol>
                <a:gridCol w="3171645">
                  <a:extLst>
                    <a:ext uri="{9D8B030D-6E8A-4147-A177-3AD203B41FA5}">
                      <a16:colId xmlns:a16="http://schemas.microsoft.com/office/drawing/2014/main" val="1901060392"/>
                    </a:ext>
                  </a:extLst>
                </a:gridCol>
              </a:tblGrid>
              <a:tr h="5672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Pesquisa e coleta de preços inexistente, inconsistente ou fraudada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RISCO 4</a:t>
                      </a:r>
                      <a:b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ESTIMATIVA INADEQUADA</a:t>
                      </a:r>
                      <a:b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PREÇOS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Direcionamento da licitação associado à realização de Termos Aditivos após a assinatura do contrato (se os preço forem subestimado)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7986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Ausência de metodologia utilizada para tratamento das pesquisas de preços obtidas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Dano ao erário em decorrência de superfaturamento, "jogo de planilha" ou direcionamento da licitação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64116"/>
                  </a:ext>
                </a:extLst>
              </a:tr>
              <a:tr h="381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Ausência de área especializada para controle, tratamento e validação das pesquisas de preços realizadas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Atraso na conclusão da licitação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626955"/>
                  </a:ext>
                </a:extLst>
              </a:tr>
              <a:tr h="346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Inexistência de servidor capacitado que realize a pesquisa de preços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Licitação deserta ou fracassada, podendo gerar atraso na aquisição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1179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Insuficiências ou inconsistências nas especificações do objeto a ser adquirido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Aquisição por processo emergencial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87747"/>
                  </a:ext>
                </a:extLst>
              </a:tr>
              <a:tr h="4030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Disfunções ou oscilações no mercado financeiro que influenciam ou impactam no preço do produto a ser adquirido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60809"/>
                  </a:ext>
                </a:extLst>
              </a:tr>
              <a:tr h="3637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Deficiência no cronograma de entrega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5359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14025"/>
              </p:ext>
            </p:extLst>
          </p:nvPr>
        </p:nvGraphicFramePr>
        <p:xfrm>
          <a:off x="185195" y="3391382"/>
          <a:ext cx="8750461" cy="2268638"/>
        </p:xfrm>
        <a:graphic>
          <a:graphicData uri="http://schemas.openxmlformats.org/drawingml/2006/table">
            <a:tbl>
              <a:tblPr/>
              <a:tblGrid>
                <a:gridCol w="8750461">
                  <a:extLst>
                    <a:ext uri="{9D8B030D-6E8A-4147-A177-3AD203B41FA5}">
                      <a16:colId xmlns:a16="http://schemas.microsoft.com/office/drawing/2014/main" val="1672108065"/>
                    </a:ext>
                  </a:extLst>
                </a:gridCol>
              </a:tblGrid>
              <a:tr h="466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Elaborar procedimento padronizando o processo de pesquisa de preços, inclusive nos casos de contratações diretas e adesões a Ata de Registro de Preços (ARP), juntamente com os documentos que lhe darão suporte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65574"/>
                  </a:ext>
                </a:extLst>
              </a:tr>
              <a:tr h="3276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Definir uma área especializada em pesquisa de preços para refinar e validar os preços preliminares obtidos pelos demandantes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40153"/>
                  </a:ext>
                </a:extLst>
              </a:tr>
              <a:tr h="3134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Capacitar servidores envolvidos no processo de pesquisa de preços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48309"/>
                  </a:ext>
                </a:extLst>
              </a:tr>
              <a:tr h="284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Adequar o quadro de pessoal às demandas de aquisição de insumos estratégicos.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28076"/>
                  </a:ext>
                </a:extLst>
              </a:tr>
              <a:tr h="2493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Aplicar, na proporcionalidade, os mecanismos punitivos 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52681"/>
                  </a:ext>
                </a:extLst>
              </a:tr>
              <a:tr h="3276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Fomentar os laboratórios públicos para aumentar a capacidade produtiva de atendimento às</a:t>
                      </a:r>
                      <a:r>
                        <a:rPr lang="pt-BR" sz="9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demandas estratégicas do Ministério da Saúde 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22335"/>
                  </a:ext>
                </a:extLst>
              </a:tr>
              <a:tr h="2991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Instituir medidas de proteção cambial para aquisição de insumos estratégicos em saúde.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49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1503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5801202"/>
              </p:ext>
            </p:extLst>
          </p:nvPr>
        </p:nvGraphicFramePr>
        <p:xfrm>
          <a:off x="1296363" y="891251"/>
          <a:ext cx="6516547" cy="44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3480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5448152"/>
              </p:ext>
            </p:extLst>
          </p:nvPr>
        </p:nvGraphicFramePr>
        <p:xfrm>
          <a:off x="1385103" y="1315977"/>
          <a:ext cx="68676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2271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30680845"/>
              </p:ext>
            </p:extLst>
          </p:nvPr>
        </p:nvGraphicFramePr>
        <p:xfrm>
          <a:off x="1292506" y="1119208"/>
          <a:ext cx="66245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0157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14570"/>
              </p:ext>
            </p:extLst>
          </p:nvPr>
        </p:nvGraphicFramePr>
        <p:xfrm>
          <a:off x="630820" y="555588"/>
          <a:ext cx="8229600" cy="2743198"/>
        </p:xfrm>
        <a:graphic>
          <a:graphicData uri="http://schemas.openxmlformats.org/drawingml/2006/table">
            <a:tbl>
              <a:tblPr/>
              <a:tblGrid>
                <a:gridCol w="564623">
                  <a:extLst>
                    <a:ext uri="{9D8B030D-6E8A-4147-A177-3AD203B41FA5}">
                      <a16:colId xmlns:a16="http://schemas.microsoft.com/office/drawing/2014/main" val="2787711163"/>
                    </a:ext>
                  </a:extLst>
                </a:gridCol>
                <a:gridCol w="4429599">
                  <a:extLst>
                    <a:ext uri="{9D8B030D-6E8A-4147-A177-3AD203B41FA5}">
                      <a16:colId xmlns:a16="http://schemas.microsoft.com/office/drawing/2014/main" val="1041046380"/>
                    </a:ext>
                  </a:extLst>
                </a:gridCol>
                <a:gridCol w="896226">
                  <a:extLst>
                    <a:ext uri="{9D8B030D-6E8A-4147-A177-3AD203B41FA5}">
                      <a16:colId xmlns:a16="http://schemas.microsoft.com/office/drawing/2014/main" val="2344142945"/>
                    </a:ext>
                  </a:extLst>
                </a:gridCol>
                <a:gridCol w="905189">
                  <a:extLst>
                    <a:ext uri="{9D8B030D-6E8A-4147-A177-3AD203B41FA5}">
                      <a16:colId xmlns:a16="http://schemas.microsoft.com/office/drawing/2014/main" val="2072223738"/>
                    </a:ext>
                  </a:extLst>
                </a:gridCol>
                <a:gridCol w="788680">
                  <a:extLst>
                    <a:ext uri="{9D8B030D-6E8A-4147-A177-3AD203B41FA5}">
                      <a16:colId xmlns:a16="http://schemas.microsoft.com/office/drawing/2014/main" val="4281696244"/>
                    </a:ext>
                  </a:extLst>
                </a:gridCol>
                <a:gridCol w="645283">
                  <a:extLst>
                    <a:ext uri="{9D8B030D-6E8A-4147-A177-3AD203B41FA5}">
                      <a16:colId xmlns:a16="http://schemas.microsoft.com/office/drawing/2014/main" val="2188827557"/>
                    </a:ext>
                  </a:extLst>
                </a:gridCol>
              </a:tblGrid>
              <a:tr h="3074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Risco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 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Probabilidade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Impacto 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97462"/>
                  </a:ext>
                </a:extLst>
              </a:tr>
              <a:tr h="2128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1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INCONSISTÊNCIA NA ESTIMATIVA DE  QUANTIDADE DO PRODUTO A SER ADQUIRIDO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04385"/>
                  </a:ext>
                </a:extLst>
              </a:tr>
              <a:tr h="220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2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DEFICIÊNCIA NA ELABORAÇÃO   DE PROJETO BÁSICO (PB) E TERMO  DE REFERÊNCIA (TR)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62855"/>
                  </a:ext>
                </a:extLst>
              </a:tr>
              <a:tr h="220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3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DEFINIÇÃO INADEQUADA  DO OBJETO A SER LICITADO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29462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ESTIMATIVA INADEQUADA DE PREÇOS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80749"/>
                  </a:ext>
                </a:extLst>
              </a:tr>
              <a:tr h="2285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AUSÊNCIA DE RASTREABILIDADE  DO PROCESSO DECISÓRIO DA AQUISIÇÃO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7221"/>
                  </a:ext>
                </a:extLst>
              </a:tr>
              <a:tr h="2128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6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POR PREÇO DESVANTAJOSO PARA A ADMINISTRAÇÃO PÚBLICA 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65950"/>
                  </a:ext>
                </a:extLst>
              </a:tr>
              <a:tr h="220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7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EXECUÇÃO DO CONTRATO  EM DESCONFORMIDADE COM AS CLÁUSULAS PACTUADAS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80290"/>
                  </a:ext>
                </a:extLst>
              </a:tr>
              <a:tr h="197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8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 CONTRATUAL DEFICIENTE E/OU INSUFICIENTE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256430"/>
                  </a:ext>
                </a:extLst>
              </a:tr>
              <a:tr h="2128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9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CONFLITO DE INTERESSE NO PROCESSO DECISÓRIO DE CONTRATAÇÃO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76311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10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UTILIZAÇÃO / VAZAMENTO DE  INFORMAÇÃO PRIVILEGIADA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26065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11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AUSÊNCIA OU MOROSIDADE NA APLICAÇÃO DE SANÇÕES POR DESCUMPRIMENTO DE CONTRATO  E/OU LEGISLAÇÃO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17766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22" y="3670944"/>
            <a:ext cx="6127011" cy="23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704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5" y="949124"/>
            <a:ext cx="8354928" cy="44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723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241"/>
              </p:ext>
            </p:extLst>
          </p:nvPr>
        </p:nvGraphicFramePr>
        <p:xfrm>
          <a:off x="642395" y="578736"/>
          <a:ext cx="8229600" cy="2720047"/>
        </p:xfrm>
        <a:graphic>
          <a:graphicData uri="http://schemas.openxmlformats.org/drawingml/2006/table">
            <a:tbl>
              <a:tblPr firstRow="1" firstCol="1" bandRow="1"/>
              <a:tblGrid>
                <a:gridCol w="1451948">
                  <a:extLst>
                    <a:ext uri="{9D8B030D-6E8A-4147-A177-3AD203B41FA5}">
                      <a16:colId xmlns:a16="http://schemas.microsoft.com/office/drawing/2014/main" val="610937219"/>
                    </a:ext>
                  </a:extLst>
                </a:gridCol>
                <a:gridCol w="5405957">
                  <a:extLst>
                    <a:ext uri="{9D8B030D-6E8A-4147-A177-3AD203B41FA5}">
                      <a16:colId xmlns:a16="http://schemas.microsoft.com/office/drawing/2014/main" val="1357467847"/>
                    </a:ext>
                  </a:extLst>
                </a:gridCol>
                <a:gridCol w="1371695">
                  <a:extLst>
                    <a:ext uri="{9D8B030D-6E8A-4147-A177-3AD203B41FA5}">
                      <a16:colId xmlns:a16="http://schemas.microsoft.com/office/drawing/2014/main" val="82954565"/>
                    </a:ext>
                  </a:extLst>
                </a:gridCol>
              </a:tblGrid>
              <a:tr h="22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RISCO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POR TEMÁTICA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QUANTIDADE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1666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01 até 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Melhorias para os normativos, orientações, regras, modelos, procedimentos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613876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1-4-6-7-8-9-10-11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Capacitações e treinamentos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304500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5-9-10-11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Comunicação e divulgação das informações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66661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1-4-8-9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Adequação na força de trabalho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226772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Implantação de sistema informatizado para controle das ações 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75888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Melhoria na estrutura organizacional 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82730"/>
                  </a:ext>
                </a:extLst>
              </a:tr>
              <a:tr h="325604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900" b="1" u="sng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89852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84" y="3379808"/>
            <a:ext cx="6267231" cy="28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40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969</Words>
  <Application>Microsoft Office PowerPoint</Application>
  <PresentationFormat>Apresentação na tela (4:3)</PresentationFormat>
  <Paragraphs>194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Tw Cen 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José Ribeiro Facchinetti</dc:creator>
  <cp:lastModifiedBy>Francisco José Ribeiro Facchinetti</cp:lastModifiedBy>
  <cp:revision>12</cp:revision>
  <cp:lastPrinted>2021-02-23T18:49:48Z</cp:lastPrinted>
  <dcterms:modified xsi:type="dcterms:W3CDTF">2021-02-23T19:05:25Z</dcterms:modified>
</cp:coreProperties>
</file>