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diagrams/colors4.xml" ContentType="application/vnd.openxmlformats-officedocument.drawingml.diagramColor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5" r:id="rId5"/>
    <p:sldMasterId id="2147483683" r:id="rId6"/>
    <p:sldMasterId id="2147483688" r:id="rId7"/>
    <p:sldMasterId id="2147483692" r:id="rId8"/>
    <p:sldMasterId id="2147483710" r:id="rId9"/>
  </p:sldMasterIdLst>
  <p:notesMasterIdLst>
    <p:notesMasterId r:id="rId23"/>
  </p:notesMasterIdLst>
  <p:handoutMasterIdLst>
    <p:handoutMasterId r:id="rId24"/>
  </p:handoutMasterIdLst>
  <p:sldIdLst>
    <p:sldId id="263" r:id="rId10"/>
    <p:sldId id="260" r:id="rId11"/>
    <p:sldId id="264" r:id="rId12"/>
    <p:sldId id="262" r:id="rId13"/>
    <p:sldId id="267" r:id="rId14"/>
    <p:sldId id="259" r:id="rId15"/>
    <p:sldId id="257" r:id="rId16"/>
    <p:sldId id="265" r:id="rId17"/>
    <p:sldId id="261" r:id="rId18"/>
    <p:sldId id="269" r:id="rId19"/>
    <p:sldId id="268" r:id="rId20"/>
    <p:sldId id="271" r:id="rId21"/>
    <p:sldId id="272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Estilo Escuro 1 - Ênfas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Estilo com Tema 2 - Ênfas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-540" y="-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53AC68-0556-4CA3-8520-B1AB17DC37AD}" type="doc">
      <dgm:prSet loTypeId="urn:microsoft.com/office/officeart/2005/8/layout/lProcess2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ADCBF59A-DC57-4107-A60E-38F0086E934A}">
      <dgm:prSet phldrT="[Texto]" custT="1"/>
      <dgm:spPr/>
      <dgm:t>
        <a:bodyPr/>
        <a:lstStyle/>
        <a:p>
          <a:pPr>
            <a:spcAft>
              <a:spcPts val="300"/>
            </a:spcAft>
          </a:pPr>
          <a:r>
            <a:rPr lang="pt-BR" sz="2400" b="1" kern="1200" smtClean="0">
              <a:ln w="12700"/>
              <a:latin typeface="+mn-lt"/>
              <a:ea typeface="+mn-ea"/>
              <a:cs typeface="+mn-cs"/>
            </a:rPr>
            <a:t>Quantitativa</a:t>
          </a:r>
        </a:p>
        <a:p>
          <a:pPr>
            <a:spcAft>
              <a:spcPts val="300"/>
            </a:spcAft>
          </a:pPr>
          <a:r>
            <a:rPr lang="pt-BR" sz="2000" kern="1200" smtClean="0">
              <a:ln w="12700"/>
              <a:latin typeface="+mn-lt"/>
              <a:ea typeface="+mn-ea"/>
              <a:cs typeface="+mn-cs"/>
            </a:rPr>
            <a:t>Critério</a:t>
          </a:r>
          <a:endParaRPr lang="pt-BR" sz="2000" kern="1200" dirty="0">
            <a:ln w="12700"/>
            <a:latin typeface="+mn-lt"/>
            <a:ea typeface="+mn-ea"/>
            <a:cs typeface="+mn-cs"/>
          </a:endParaRPr>
        </a:p>
      </dgm:t>
    </dgm:pt>
    <dgm:pt modelId="{1B8BAD96-0C17-46AA-82A0-DBD74CC749F1}" type="parTrans" cxnId="{6D2CFFD0-62F9-4D47-B5E8-7631FC27D632}">
      <dgm:prSet/>
      <dgm:spPr/>
      <dgm:t>
        <a:bodyPr/>
        <a:lstStyle/>
        <a:p>
          <a:endParaRPr lang="pt-BR"/>
        </a:p>
      </dgm:t>
    </dgm:pt>
    <dgm:pt modelId="{512A71F0-7E61-4DBF-89FE-4C8FFBD546D4}" type="sibTrans" cxnId="{6D2CFFD0-62F9-4D47-B5E8-7631FC27D632}">
      <dgm:prSet/>
      <dgm:spPr/>
      <dgm:t>
        <a:bodyPr/>
        <a:lstStyle/>
        <a:p>
          <a:endParaRPr lang="pt-BR"/>
        </a:p>
      </dgm:t>
    </dgm:pt>
    <dgm:pt modelId="{1D766263-A072-4FE5-A3D0-8C19BE9EA6F6}">
      <dgm:prSet phldrT="[Texto]" custT="1"/>
      <dgm:spPr>
        <a:solidFill>
          <a:srgbClr val="000099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BR" sz="2400" b="1" dirty="0"/>
            <a:t>Orçamento</a:t>
          </a:r>
        </a:p>
      </dgm:t>
    </dgm:pt>
    <dgm:pt modelId="{EA50CFA1-BF93-4E4D-977E-2FC9BD98571C}" type="parTrans" cxnId="{A5D65A62-D0C2-496A-A6A9-97D933776D69}">
      <dgm:prSet/>
      <dgm:spPr/>
      <dgm:t>
        <a:bodyPr/>
        <a:lstStyle/>
        <a:p>
          <a:endParaRPr lang="pt-BR"/>
        </a:p>
      </dgm:t>
    </dgm:pt>
    <dgm:pt modelId="{9FC5E0A9-FAFB-43CD-BD2C-1A1551B5CB60}" type="sibTrans" cxnId="{A5D65A62-D0C2-496A-A6A9-97D933776D69}">
      <dgm:prSet/>
      <dgm:spPr/>
      <dgm:t>
        <a:bodyPr/>
        <a:lstStyle/>
        <a:p>
          <a:endParaRPr lang="pt-BR"/>
        </a:p>
      </dgm:t>
    </dgm:pt>
    <dgm:pt modelId="{98848467-7B03-4588-B070-8CCC1A2E7676}">
      <dgm:prSet phldrT="[Texto]"/>
      <dgm:spPr>
        <a:solidFill>
          <a:srgbClr val="000099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BR" b="1" dirty="0"/>
            <a:t>Relevância Estratégica do Processo</a:t>
          </a:r>
        </a:p>
      </dgm:t>
    </dgm:pt>
    <dgm:pt modelId="{9808F5B1-DF81-4752-88CB-45585865D520}" type="parTrans" cxnId="{ADD4F340-FB6A-4CCB-A2C5-64FF93BD8EC5}">
      <dgm:prSet/>
      <dgm:spPr/>
      <dgm:t>
        <a:bodyPr/>
        <a:lstStyle/>
        <a:p>
          <a:endParaRPr lang="pt-BR"/>
        </a:p>
      </dgm:t>
    </dgm:pt>
    <dgm:pt modelId="{1E580870-72E1-4598-A675-9C6860DB7F3B}" type="sibTrans" cxnId="{ADD4F340-FB6A-4CCB-A2C5-64FF93BD8EC5}">
      <dgm:prSet/>
      <dgm:spPr/>
      <dgm:t>
        <a:bodyPr/>
        <a:lstStyle/>
        <a:p>
          <a:endParaRPr lang="pt-BR"/>
        </a:p>
      </dgm:t>
    </dgm:pt>
    <dgm:pt modelId="{E4074D01-6BB1-44D4-A82B-DBB2D3C0AE1A}">
      <dgm:prSet phldrT="[Texto]"/>
      <dgm:spPr>
        <a:solidFill>
          <a:srgbClr val="000099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BR" b="1" dirty="0"/>
            <a:t>Demandas TCU/CGU/MP </a:t>
          </a:r>
        </a:p>
      </dgm:t>
    </dgm:pt>
    <dgm:pt modelId="{B183AFDB-222F-41F5-AAB5-816E29D54B42}" type="parTrans" cxnId="{0FC602BB-AB97-45BC-AA6D-FFD6B3FD0DA3}">
      <dgm:prSet/>
      <dgm:spPr/>
      <dgm:t>
        <a:bodyPr/>
        <a:lstStyle/>
        <a:p>
          <a:endParaRPr lang="pt-BR"/>
        </a:p>
      </dgm:t>
    </dgm:pt>
    <dgm:pt modelId="{DA08B948-F01B-40AF-B0E3-146F014B51FF}" type="sibTrans" cxnId="{0FC602BB-AB97-45BC-AA6D-FFD6B3FD0DA3}">
      <dgm:prSet/>
      <dgm:spPr/>
      <dgm:t>
        <a:bodyPr/>
        <a:lstStyle/>
        <a:p>
          <a:endParaRPr lang="pt-BR"/>
        </a:p>
      </dgm:t>
    </dgm:pt>
    <dgm:pt modelId="{6EE1DCE0-1C2C-4F1A-A974-25000303E8DA}">
      <dgm:prSet phldrT="[Texto]"/>
      <dgm:spPr>
        <a:solidFill>
          <a:srgbClr val="000099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BR" b="1" dirty="0"/>
            <a:t>Demanda Judicial em Saúde</a:t>
          </a:r>
        </a:p>
      </dgm:t>
    </dgm:pt>
    <dgm:pt modelId="{706B74E1-1F6F-454B-875B-9A58270420B4}" type="parTrans" cxnId="{10E85EAA-44D3-4F36-B728-BFA4D063FA8C}">
      <dgm:prSet/>
      <dgm:spPr/>
      <dgm:t>
        <a:bodyPr/>
        <a:lstStyle/>
        <a:p>
          <a:endParaRPr lang="pt-BR"/>
        </a:p>
      </dgm:t>
    </dgm:pt>
    <dgm:pt modelId="{B44B994F-76A7-491E-87B9-E1B67A0A6DFC}" type="sibTrans" cxnId="{10E85EAA-44D3-4F36-B728-BFA4D063FA8C}">
      <dgm:prSet/>
      <dgm:spPr/>
      <dgm:t>
        <a:bodyPr/>
        <a:lstStyle/>
        <a:p>
          <a:endParaRPr lang="pt-BR"/>
        </a:p>
      </dgm:t>
    </dgm:pt>
    <dgm:pt modelId="{A44237E5-4F34-49C5-AB4E-31D47147E6AA}">
      <dgm:prSet phldrT="[Texto]"/>
      <dgm:spPr>
        <a:solidFill>
          <a:srgbClr val="000099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BR" b="1" dirty="0"/>
            <a:t>Recursos Humanos </a:t>
          </a:r>
        </a:p>
      </dgm:t>
    </dgm:pt>
    <dgm:pt modelId="{3D418F5E-7B16-46EC-AD56-644B5EC29B1C}" type="parTrans" cxnId="{B7041BE8-8A45-46EB-AF3A-C2129FBD195D}">
      <dgm:prSet/>
      <dgm:spPr/>
      <dgm:t>
        <a:bodyPr/>
        <a:lstStyle/>
        <a:p>
          <a:endParaRPr lang="pt-BR"/>
        </a:p>
      </dgm:t>
    </dgm:pt>
    <dgm:pt modelId="{951C5C1E-858A-48BA-8282-731E49665080}" type="sibTrans" cxnId="{B7041BE8-8A45-46EB-AF3A-C2129FBD195D}">
      <dgm:prSet/>
      <dgm:spPr/>
      <dgm:t>
        <a:bodyPr/>
        <a:lstStyle/>
        <a:p>
          <a:endParaRPr lang="pt-BR"/>
        </a:p>
      </dgm:t>
    </dgm:pt>
    <dgm:pt modelId="{8EC8449B-524C-44F9-B24B-00982BC6C981}">
      <dgm:prSet phldrT="[Texto]"/>
      <dgm:spPr>
        <a:solidFill>
          <a:srgbClr val="000099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pt-BR" b="1" dirty="0"/>
            <a:t>Recursos Tecnológicos</a:t>
          </a:r>
        </a:p>
      </dgm:t>
    </dgm:pt>
    <dgm:pt modelId="{A30836C7-567B-4736-A256-4D0E1C802640}" type="parTrans" cxnId="{FB8E87C5-8B83-47FE-A0FC-CBF59070A0A6}">
      <dgm:prSet/>
      <dgm:spPr/>
      <dgm:t>
        <a:bodyPr/>
        <a:lstStyle/>
        <a:p>
          <a:endParaRPr lang="pt-BR"/>
        </a:p>
      </dgm:t>
    </dgm:pt>
    <dgm:pt modelId="{056BE593-1CA5-43A6-A380-A9728C147090}" type="sibTrans" cxnId="{FB8E87C5-8B83-47FE-A0FC-CBF59070A0A6}">
      <dgm:prSet/>
      <dgm:spPr/>
      <dgm:t>
        <a:bodyPr/>
        <a:lstStyle/>
        <a:p>
          <a:endParaRPr lang="pt-BR"/>
        </a:p>
      </dgm:t>
    </dgm:pt>
    <dgm:pt modelId="{1E8D93C7-6CFD-4B2C-A905-0CB6C1E70FD6}">
      <dgm:prSet phldrT="[Texto]" custT="1"/>
      <dgm:spPr/>
      <dgm:t>
        <a:bodyPr/>
        <a:lstStyle/>
        <a:p>
          <a:pPr>
            <a:spcAft>
              <a:spcPts val="300"/>
            </a:spcAft>
          </a:pPr>
          <a:r>
            <a:rPr lang="pt-BR" sz="2400" b="1" kern="1200" smtClean="0">
              <a:ln w="12700"/>
              <a:latin typeface="+mn-lt"/>
              <a:ea typeface="+mn-ea"/>
              <a:cs typeface="+mn-cs"/>
            </a:rPr>
            <a:t>Qualitativa</a:t>
          </a:r>
          <a:endParaRPr lang="pt-BR" sz="2400" b="1" kern="120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ea typeface="+mn-ea"/>
            <a:cs typeface="+mn-cs"/>
          </a:endParaRPr>
        </a:p>
        <a:p>
          <a:pPr>
            <a:spcAft>
              <a:spcPts val="300"/>
            </a:spcAft>
          </a:pPr>
          <a:r>
            <a:rPr lang="pt-BR" sz="2000" b="1" kern="1200" smtClean="0">
              <a:latin typeface="+mn-lt"/>
              <a:ea typeface="+mn-ea"/>
              <a:cs typeface="+mn-cs"/>
            </a:rPr>
            <a:t>Fatores de Análise</a:t>
          </a:r>
          <a:endParaRPr lang="pt-BR" sz="2000" b="1" kern="1200" dirty="0">
            <a:latin typeface="+mn-lt"/>
            <a:ea typeface="+mn-ea"/>
            <a:cs typeface="+mn-cs"/>
          </a:endParaRPr>
        </a:p>
      </dgm:t>
    </dgm:pt>
    <dgm:pt modelId="{B2462440-A7CD-49D7-AD07-6CADC452975F}" type="sibTrans" cxnId="{64FA8D42-26C4-4E24-BCA1-B29FB1EBBBC4}">
      <dgm:prSet/>
      <dgm:spPr/>
      <dgm:t>
        <a:bodyPr/>
        <a:lstStyle/>
        <a:p>
          <a:endParaRPr lang="pt-BR"/>
        </a:p>
      </dgm:t>
    </dgm:pt>
    <dgm:pt modelId="{A8DEFD9D-1AB4-442E-8BA7-258DF67EEBF0}" type="parTrans" cxnId="{64FA8D42-26C4-4E24-BCA1-B29FB1EBBBC4}">
      <dgm:prSet/>
      <dgm:spPr/>
      <dgm:t>
        <a:bodyPr/>
        <a:lstStyle/>
        <a:p>
          <a:endParaRPr lang="pt-BR"/>
        </a:p>
      </dgm:t>
    </dgm:pt>
    <dgm:pt modelId="{59495A14-3FB4-4420-B924-CF917BDED43A}">
      <dgm:prSet phldrT="[Texto]"/>
      <dgm:spPr>
        <a:solidFill>
          <a:srgbClr val="000099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7800000"/>
          </a:lightRig>
        </a:scene3d>
        <a:sp3d>
          <a:bevelT w="139700" h="139700"/>
        </a:sp3d>
      </dgm:spPr>
      <dgm:t>
        <a:bodyPr/>
        <a:lstStyle/>
        <a:p>
          <a:r>
            <a:rPr lang="pt-BR" b="1" dirty="0"/>
            <a:t>Estrutura Organizacional</a:t>
          </a:r>
        </a:p>
      </dgm:t>
    </dgm:pt>
    <dgm:pt modelId="{0144BFF8-B3F0-4C2C-A939-9FC28090267C}" type="parTrans" cxnId="{B08CA2B0-2BCF-4EED-BC55-AB37079AA4B2}">
      <dgm:prSet/>
      <dgm:spPr/>
      <dgm:t>
        <a:bodyPr/>
        <a:lstStyle/>
        <a:p>
          <a:endParaRPr lang="pt-BR"/>
        </a:p>
      </dgm:t>
    </dgm:pt>
    <dgm:pt modelId="{F6046C38-AE6C-4BF1-B6F4-F7396DEDD001}" type="sibTrans" cxnId="{B08CA2B0-2BCF-4EED-BC55-AB37079AA4B2}">
      <dgm:prSet/>
      <dgm:spPr/>
      <dgm:t>
        <a:bodyPr/>
        <a:lstStyle/>
        <a:p>
          <a:endParaRPr lang="pt-BR"/>
        </a:p>
      </dgm:t>
    </dgm:pt>
    <dgm:pt modelId="{962D7F52-05EB-42CF-8D36-B56EF9ED059A}" type="pres">
      <dgm:prSet presAssocID="{D653AC68-0556-4CA3-8520-B1AB17DC37A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250B6D3-1499-4660-B079-B3068DDF8A00}" type="pres">
      <dgm:prSet presAssocID="{ADCBF59A-DC57-4107-A60E-38F0086E934A}" presName="compNode" presStyleCnt="0"/>
      <dgm:spPr/>
      <dgm:t>
        <a:bodyPr/>
        <a:lstStyle/>
        <a:p>
          <a:endParaRPr lang="pt-BR"/>
        </a:p>
      </dgm:t>
    </dgm:pt>
    <dgm:pt modelId="{5E1E9098-76B3-4081-AFF1-B732A1A61B2D}" type="pres">
      <dgm:prSet presAssocID="{ADCBF59A-DC57-4107-A60E-38F0086E934A}" presName="aNode" presStyleLbl="bgShp" presStyleIdx="0" presStyleCnt="2" custLinFactNeighborX="-1222"/>
      <dgm:spPr/>
      <dgm:t>
        <a:bodyPr/>
        <a:lstStyle/>
        <a:p>
          <a:endParaRPr lang="pt-BR"/>
        </a:p>
      </dgm:t>
    </dgm:pt>
    <dgm:pt modelId="{FC19FB1E-AA41-4B8A-BF05-7B2BFB2E2C7A}" type="pres">
      <dgm:prSet presAssocID="{ADCBF59A-DC57-4107-A60E-38F0086E934A}" presName="textNode" presStyleLbl="bgShp" presStyleIdx="0" presStyleCnt="2"/>
      <dgm:spPr/>
      <dgm:t>
        <a:bodyPr/>
        <a:lstStyle/>
        <a:p>
          <a:endParaRPr lang="pt-BR"/>
        </a:p>
      </dgm:t>
    </dgm:pt>
    <dgm:pt modelId="{3FEAD6D3-B98A-4189-9761-6E729235CBC4}" type="pres">
      <dgm:prSet presAssocID="{ADCBF59A-DC57-4107-A60E-38F0086E934A}" presName="compChildNode" presStyleCnt="0"/>
      <dgm:spPr/>
      <dgm:t>
        <a:bodyPr/>
        <a:lstStyle/>
        <a:p>
          <a:endParaRPr lang="pt-BR"/>
        </a:p>
      </dgm:t>
    </dgm:pt>
    <dgm:pt modelId="{597B433D-C812-48FA-AC80-6D28863F0A13}" type="pres">
      <dgm:prSet presAssocID="{ADCBF59A-DC57-4107-A60E-38F0086E934A}" presName="theInnerList" presStyleCnt="0"/>
      <dgm:spPr/>
      <dgm:t>
        <a:bodyPr/>
        <a:lstStyle/>
        <a:p>
          <a:endParaRPr lang="pt-BR"/>
        </a:p>
      </dgm:t>
    </dgm:pt>
    <dgm:pt modelId="{796099B1-0425-4FEC-81AE-D6BF63D23F18}" type="pres">
      <dgm:prSet presAssocID="{1D766263-A072-4FE5-A3D0-8C19BE9EA6F6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29A5D51-49CB-404C-B5A9-1F454F364661}" type="pres">
      <dgm:prSet presAssocID="{ADCBF59A-DC57-4107-A60E-38F0086E934A}" presName="aSpace" presStyleCnt="0"/>
      <dgm:spPr/>
      <dgm:t>
        <a:bodyPr/>
        <a:lstStyle/>
        <a:p>
          <a:endParaRPr lang="pt-BR"/>
        </a:p>
      </dgm:t>
    </dgm:pt>
    <dgm:pt modelId="{E707CBAB-D30E-41BE-9F3E-AD5CC19B7463}" type="pres">
      <dgm:prSet presAssocID="{1E8D93C7-6CFD-4B2C-A905-0CB6C1E70FD6}" presName="compNode" presStyleCnt="0"/>
      <dgm:spPr/>
      <dgm:t>
        <a:bodyPr/>
        <a:lstStyle/>
        <a:p>
          <a:endParaRPr lang="pt-BR"/>
        </a:p>
      </dgm:t>
    </dgm:pt>
    <dgm:pt modelId="{09A14F8B-1365-46AC-9C90-1E3B4D9CD337}" type="pres">
      <dgm:prSet presAssocID="{1E8D93C7-6CFD-4B2C-A905-0CB6C1E70FD6}" presName="aNode" presStyleLbl="bgShp" presStyleIdx="1" presStyleCnt="2"/>
      <dgm:spPr/>
      <dgm:t>
        <a:bodyPr/>
        <a:lstStyle/>
        <a:p>
          <a:endParaRPr lang="pt-BR"/>
        </a:p>
      </dgm:t>
    </dgm:pt>
    <dgm:pt modelId="{1EB65A26-1EFF-4C16-A993-9E81445FDE1E}" type="pres">
      <dgm:prSet presAssocID="{1E8D93C7-6CFD-4B2C-A905-0CB6C1E70FD6}" presName="textNode" presStyleLbl="bgShp" presStyleIdx="1" presStyleCnt="2"/>
      <dgm:spPr/>
      <dgm:t>
        <a:bodyPr/>
        <a:lstStyle/>
        <a:p>
          <a:endParaRPr lang="pt-BR"/>
        </a:p>
      </dgm:t>
    </dgm:pt>
    <dgm:pt modelId="{9E7DEA54-E589-4910-AA29-C97A2C375C4F}" type="pres">
      <dgm:prSet presAssocID="{1E8D93C7-6CFD-4B2C-A905-0CB6C1E70FD6}" presName="compChildNode" presStyleCnt="0"/>
      <dgm:spPr/>
      <dgm:t>
        <a:bodyPr/>
        <a:lstStyle/>
        <a:p>
          <a:endParaRPr lang="pt-BR"/>
        </a:p>
      </dgm:t>
    </dgm:pt>
    <dgm:pt modelId="{D7CDFE50-9C87-4067-9E1B-99A8C6AC2663}" type="pres">
      <dgm:prSet presAssocID="{1E8D93C7-6CFD-4B2C-A905-0CB6C1E70FD6}" presName="theInnerList" presStyleCnt="0"/>
      <dgm:spPr/>
      <dgm:t>
        <a:bodyPr/>
        <a:lstStyle/>
        <a:p>
          <a:endParaRPr lang="pt-BR"/>
        </a:p>
      </dgm:t>
    </dgm:pt>
    <dgm:pt modelId="{7D085242-2660-4208-A7A7-6CF9FE450A61}" type="pres">
      <dgm:prSet presAssocID="{98848467-7B03-4588-B070-8CCC1A2E7676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D41567D-F6D9-4335-8758-40E45F4614B7}" type="pres">
      <dgm:prSet presAssocID="{98848467-7B03-4588-B070-8CCC1A2E7676}" presName="aSpace2" presStyleCnt="0"/>
      <dgm:spPr/>
      <dgm:t>
        <a:bodyPr/>
        <a:lstStyle/>
        <a:p>
          <a:endParaRPr lang="pt-BR"/>
        </a:p>
      </dgm:t>
    </dgm:pt>
    <dgm:pt modelId="{FE937DB3-EBD7-4160-A069-3F977B777690}" type="pres">
      <dgm:prSet presAssocID="{E4074D01-6BB1-44D4-A82B-DBB2D3C0AE1A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40C9624-298D-4F97-A88D-AD406980D0FA}" type="pres">
      <dgm:prSet presAssocID="{E4074D01-6BB1-44D4-A82B-DBB2D3C0AE1A}" presName="aSpace2" presStyleCnt="0"/>
      <dgm:spPr/>
      <dgm:t>
        <a:bodyPr/>
        <a:lstStyle/>
        <a:p>
          <a:endParaRPr lang="pt-BR"/>
        </a:p>
      </dgm:t>
    </dgm:pt>
    <dgm:pt modelId="{3DCB4031-2211-4E16-93FD-ED3B84EFEBE9}" type="pres">
      <dgm:prSet presAssocID="{6EE1DCE0-1C2C-4F1A-A974-25000303E8DA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5022090-1553-4A0B-9524-844565BA5B4E}" type="pres">
      <dgm:prSet presAssocID="{6EE1DCE0-1C2C-4F1A-A974-25000303E8DA}" presName="aSpace2" presStyleCnt="0"/>
      <dgm:spPr/>
      <dgm:t>
        <a:bodyPr/>
        <a:lstStyle/>
        <a:p>
          <a:endParaRPr lang="pt-BR"/>
        </a:p>
      </dgm:t>
    </dgm:pt>
    <dgm:pt modelId="{3EFD411D-4A17-4451-BAE0-B88F6E3C2A34}" type="pres">
      <dgm:prSet presAssocID="{A44237E5-4F34-49C5-AB4E-31D47147E6AA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9B5EE5F-2290-43C6-9770-8C6E78514E78}" type="pres">
      <dgm:prSet presAssocID="{A44237E5-4F34-49C5-AB4E-31D47147E6AA}" presName="aSpace2" presStyleCnt="0"/>
      <dgm:spPr/>
      <dgm:t>
        <a:bodyPr/>
        <a:lstStyle/>
        <a:p>
          <a:endParaRPr lang="pt-BR"/>
        </a:p>
      </dgm:t>
    </dgm:pt>
    <dgm:pt modelId="{99C4EA82-F688-4993-8D64-A50356E095AE}" type="pres">
      <dgm:prSet presAssocID="{8EC8449B-524C-44F9-B24B-00982BC6C981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3CB84E0-7969-418B-A8C1-AE3ED9127747}" type="pres">
      <dgm:prSet presAssocID="{8EC8449B-524C-44F9-B24B-00982BC6C981}" presName="aSpace2" presStyleCnt="0"/>
      <dgm:spPr/>
      <dgm:t>
        <a:bodyPr/>
        <a:lstStyle/>
        <a:p>
          <a:endParaRPr lang="pt-BR"/>
        </a:p>
      </dgm:t>
    </dgm:pt>
    <dgm:pt modelId="{0FA0B6B2-A040-4C36-8187-A0B550B12537}" type="pres">
      <dgm:prSet presAssocID="{59495A14-3FB4-4420-B924-CF917BDED43A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8A35C491-98A4-48FF-96FD-F2EFEC707F10}" type="presOf" srcId="{ADCBF59A-DC57-4107-A60E-38F0086E934A}" destId="{FC19FB1E-AA41-4B8A-BF05-7B2BFB2E2C7A}" srcOrd="1" destOrd="0" presId="urn:microsoft.com/office/officeart/2005/8/layout/lProcess2"/>
    <dgm:cxn modelId="{10E85EAA-44D3-4F36-B728-BFA4D063FA8C}" srcId="{1E8D93C7-6CFD-4B2C-A905-0CB6C1E70FD6}" destId="{6EE1DCE0-1C2C-4F1A-A974-25000303E8DA}" srcOrd="2" destOrd="0" parTransId="{706B74E1-1F6F-454B-875B-9A58270420B4}" sibTransId="{B44B994F-76A7-491E-87B9-E1B67A0A6DFC}"/>
    <dgm:cxn modelId="{0FC602BB-AB97-45BC-AA6D-FFD6B3FD0DA3}" srcId="{1E8D93C7-6CFD-4B2C-A905-0CB6C1E70FD6}" destId="{E4074D01-6BB1-44D4-A82B-DBB2D3C0AE1A}" srcOrd="1" destOrd="0" parTransId="{B183AFDB-222F-41F5-AAB5-816E29D54B42}" sibTransId="{DA08B948-F01B-40AF-B0E3-146F014B51FF}"/>
    <dgm:cxn modelId="{64FA8D42-26C4-4E24-BCA1-B29FB1EBBBC4}" srcId="{D653AC68-0556-4CA3-8520-B1AB17DC37AD}" destId="{1E8D93C7-6CFD-4B2C-A905-0CB6C1E70FD6}" srcOrd="1" destOrd="0" parTransId="{A8DEFD9D-1AB4-442E-8BA7-258DF67EEBF0}" sibTransId="{B2462440-A7CD-49D7-AD07-6CADC452975F}"/>
    <dgm:cxn modelId="{CF3AD65F-773A-40C7-852D-D5ED15B9999A}" type="presOf" srcId="{1E8D93C7-6CFD-4B2C-A905-0CB6C1E70FD6}" destId="{09A14F8B-1365-46AC-9C90-1E3B4D9CD337}" srcOrd="0" destOrd="0" presId="urn:microsoft.com/office/officeart/2005/8/layout/lProcess2"/>
    <dgm:cxn modelId="{A390AC3E-C758-440A-905C-A5EBC985258C}" type="presOf" srcId="{98848467-7B03-4588-B070-8CCC1A2E7676}" destId="{7D085242-2660-4208-A7A7-6CF9FE450A61}" srcOrd="0" destOrd="0" presId="urn:microsoft.com/office/officeart/2005/8/layout/lProcess2"/>
    <dgm:cxn modelId="{5F9BC303-4613-4793-B1E0-C50A99009684}" type="presOf" srcId="{D653AC68-0556-4CA3-8520-B1AB17DC37AD}" destId="{962D7F52-05EB-42CF-8D36-B56EF9ED059A}" srcOrd="0" destOrd="0" presId="urn:microsoft.com/office/officeart/2005/8/layout/lProcess2"/>
    <dgm:cxn modelId="{ADD4F340-FB6A-4CCB-A2C5-64FF93BD8EC5}" srcId="{1E8D93C7-6CFD-4B2C-A905-0CB6C1E70FD6}" destId="{98848467-7B03-4588-B070-8CCC1A2E7676}" srcOrd="0" destOrd="0" parTransId="{9808F5B1-DF81-4752-88CB-45585865D520}" sibTransId="{1E580870-72E1-4598-A675-9C6860DB7F3B}"/>
    <dgm:cxn modelId="{4517B80A-1DB6-44B7-AA81-9C592B340F68}" type="presOf" srcId="{8EC8449B-524C-44F9-B24B-00982BC6C981}" destId="{99C4EA82-F688-4993-8D64-A50356E095AE}" srcOrd="0" destOrd="0" presId="urn:microsoft.com/office/officeart/2005/8/layout/lProcess2"/>
    <dgm:cxn modelId="{B08CA2B0-2BCF-4EED-BC55-AB37079AA4B2}" srcId="{1E8D93C7-6CFD-4B2C-A905-0CB6C1E70FD6}" destId="{59495A14-3FB4-4420-B924-CF917BDED43A}" srcOrd="5" destOrd="0" parTransId="{0144BFF8-B3F0-4C2C-A939-9FC28090267C}" sibTransId="{F6046C38-AE6C-4BF1-B6F4-F7396DEDD001}"/>
    <dgm:cxn modelId="{25CAEF7B-59E5-4865-9C26-B0FD1D0D2E09}" type="presOf" srcId="{6EE1DCE0-1C2C-4F1A-A974-25000303E8DA}" destId="{3DCB4031-2211-4E16-93FD-ED3B84EFEBE9}" srcOrd="0" destOrd="0" presId="urn:microsoft.com/office/officeart/2005/8/layout/lProcess2"/>
    <dgm:cxn modelId="{C1EB6D35-90DE-400A-B0C4-C4D187E0E6F9}" type="presOf" srcId="{ADCBF59A-DC57-4107-A60E-38F0086E934A}" destId="{5E1E9098-76B3-4081-AFF1-B732A1A61B2D}" srcOrd="0" destOrd="0" presId="urn:microsoft.com/office/officeart/2005/8/layout/lProcess2"/>
    <dgm:cxn modelId="{CD695E84-FECC-4BD7-8549-33AC38754A07}" type="presOf" srcId="{A44237E5-4F34-49C5-AB4E-31D47147E6AA}" destId="{3EFD411D-4A17-4451-BAE0-B88F6E3C2A34}" srcOrd="0" destOrd="0" presId="urn:microsoft.com/office/officeart/2005/8/layout/lProcess2"/>
    <dgm:cxn modelId="{8363D9F4-E0CB-48D6-A7F8-C9245B632503}" type="presOf" srcId="{E4074D01-6BB1-44D4-A82B-DBB2D3C0AE1A}" destId="{FE937DB3-EBD7-4160-A069-3F977B777690}" srcOrd="0" destOrd="0" presId="urn:microsoft.com/office/officeart/2005/8/layout/lProcess2"/>
    <dgm:cxn modelId="{FB8E87C5-8B83-47FE-A0FC-CBF59070A0A6}" srcId="{1E8D93C7-6CFD-4B2C-A905-0CB6C1E70FD6}" destId="{8EC8449B-524C-44F9-B24B-00982BC6C981}" srcOrd="4" destOrd="0" parTransId="{A30836C7-567B-4736-A256-4D0E1C802640}" sibTransId="{056BE593-1CA5-43A6-A380-A9728C147090}"/>
    <dgm:cxn modelId="{B7041BE8-8A45-46EB-AF3A-C2129FBD195D}" srcId="{1E8D93C7-6CFD-4B2C-A905-0CB6C1E70FD6}" destId="{A44237E5-4F34-49C5-AB4E-31D47147E6AA}" srcOrd="3" destOrd="0" parTransId="{3D418F5E-7B16-46EC-AD56-644B5EC29B1C}" sibTransId="{951C5C1E-858A-48BA-8282-731E49665080}"/>
    <dgm:cxn modelId="{46683848-2063-4C18-A883-1446B38C058B}" type="presOf" srcId="{1D766263-A072-4FE5-A3D0-8C19BE9EA6F6}" destId="{796099B1-0425-4FEC-81AE-D6BF63D23F18}" srcOrd="0" destOrd="0" presId="urn:microsoft.com/office/officeart/2005/8/layout/lProcess2"/>
    <dgm:cxn modelId="{DA723F85-772A-4D98-BEB6-59646A283460}" type="presOf" srcId="{59495A14-3FB4-4420-B924-CF917BDED43A}" destId="{0FA0B6B2-A040-4C36-8187-A0B550B12537}" srcOrd="0" destOrd="0" presId="urn:microsoft.com/office/officeart/2005/8/layout/lProcess2"/>
    <dgm:cxn modelId="{51CCBA65-7B7C-49E8-A0FF-58F00E63FCB2}" type="presOf" srcId="{1E8D93C7-6CFD-4B2C-A905-0CB6C1E70FD6}" destId="{1EB65A26-1EFF-4C16-A993-9E81445FDE1E}" srcOrd="1" destOrd="0" presId="urn:microsoft.com/office/officeart/2005/8/layout/lProcess2"/>
    <dgm:cxn modelId="{A5D65A62-D0C2-496A-A6A9-97D933776D69}" srcId="{ADCBF59A-DC57-4107-A60E-38F0086E934A}" destId="{1D766263-A072-4FE5-A3D0-8C19BE9EA6F6}" srcOrd="0" destOrd="0" parTransId="{EA50CFA1-BF93-4E4D-977E-2FC9BD98571C}" sibTransId="{9FC5E0A9-FAFB-43CD-BD2C-1A1551B5CB60}"/>
    <dgm:cxn modelId="{6D2CFFD0-62F9-4D47-B5E8-7631FC27D632}" srcId="{D653AC68-0556-4CA3-8520-B1AB17DC37AD}" destId="{ADCBF59A-DC57-4107-A60E-38F0086E934A}" srcOrd="0" destOrd="0" parTransId="{1B8BAD96-0C17-46AA-82A0-DBD74CC749F1}" sibTransId="{512A71F0-7E61-4DBF-89FE-4C8FFBD546D4}"/>
    <dgm:cxn modelId="{DB1AFAD8-B1AF-4504-BB10-A32CC7CDD84B}" type="presParOf" srcId="{962D7F52-05EB-42CF-8D36-B56EF9ED059A}" destId="{4250B6D3-1499-4660-B079-B3068DDF8A00}" srcOrd="0" destOrd="0" presId="urn:microsoft.com/office/officeart/2005/8/layout/lProcess2"/>
    <dgm:cxn modelId="{F3969F63-601A-40C7-89D3-3DD3FC17D383}" type="presParOf" srcId="{4250B6D3-1499-4660-B079-B3068DDF8A00}" destId="{5E1E9098-76B3-4081-AFF1-B732A1A61B2D}" srcOrd="0" destOrd="0" presId="urn:microsoft.com/office/officeart/2005/8/layout/lProcess2"/>
    <dgm:cxn modelId="{38107C5E-DC96-4F7B-9014-1E958BAF5A31}" type="presParOf" srcId="{4250B6D3-1499-4660-B079-B3068DDF8A00}" destId="{FC19FB1E-AA41-4B8A-BF05-7B2BFB2E2C7A}" srcOrd="1" destOrd="0" presId="urn:microsoft.com/office/officeart/2005/8/layout/lProcess2"/>
    <dgm:cxn modelId="{A934E9D2-B3ED-4D0D-B39A-AA6AA63F60F4}" type="presParOf" srcId="{4250B6D3-1499-4660-B079-B3068DDF8A00}" destId="{3FEAD6D3-B98A-4189-9761-6E729235CBC4}" srcOrd="2" destOrd="0" presId="urn:microsoft.com/office/officeart/2005/8/layout/lProcess2"/>
    <dgm:cxn modelId="{2DDB7612-B154-40B3-B728-CC126F62FFA8}" type="presParOf" srcId="{3FEAD6D3-B98A-4189-9761-6E729235CBC4}" destId="{597B433D-C812-48FA-AC80-6D28863F0A13}" srcOrd="0" destOrd="0" presId="urn:microsoft.com/office/officeart/2005/8/layout/lProcess2"/>
    <dgm:cxn modelId="{FAF508D2-71B6-40D4-A528-670C1F3E3AAD}" type="presParOf" srcId="{597B433D-C812-48FA-AC80-6D28863F0A13}" destId="{796099B1-0425-4FEC-81AE-D6BF63D23F18}" srcOrd="0" destOrd="0" presId="urn:microsoft.com/office/officeart/2005/8/layout/lProcess2"/>
    <dgm:cxn modelId="{92A10DFE-CEDD-4A7B-8EA6-66D4B1708C91}" type="presParOf" srcId="{962D7F52-05EB-42CF-8D36-B56EF9ED059A}" destId="{329A5D51-49CB-404C-B5A9-1F454F364661}" srcOrd="1" destOrd="0" presId="urn:microsoft.com/office/officeart/2005/8/layout/lProcess2"/>
    <dgm:cxn modelId="{B4294B7C-749E-48C6-8D72-A65D84230884}" type="presParOf" srcId="{962D7F52-05EB-42CF-8D36-B56EF9ED059A}" destId="{E707CBAB-D30E-41BE-9F3E-AD5CC19B7463}" srcOrd="2" destOrd="0" presId="urn:microsoft.com/office/officeart/2005/8/layout/lProcess2"/>
    <dgm:cxn modelId="{751951C2-F844-45FA-981D-223EE6351F6A}" type="presParOf" srcId="{E707CBAB-D30E-41BE-9F3E-AD5CC19B7463}" destId="{09A14F8B-1365-46AC-9C90-1E3B4D9CD337}" srcOrd="0" destOrd="0" presId="urn:microsoft.com/office/officeart/2005/8/layout/lProcess2"/>
    <dgm:cxn modelId="{F9096111-2282-4F9D-9BDB-1E3AC5B4531A}" type="presParOf" srcId="{E707CBAB-D30E-41BE-9F3E-AD5CC19B7463}" destId="{1EB65A26-1EFF-4C16-A993-9E81445FDE1E}" srcOrd="1" destOrd="0" presId="urn:microsoft.com/office/officeart/2005/8/layout/lProcess2"/>
    <dgm:cxn modelId="{6EF4FDA0-9BB0-4EA9-8688-B6C4EDDACF3B}" type="presParOf" srcId="{E707CBAB-D30E-41BE-9F3E-AD5CC19B7463}" destId="{9E7DEA54-E589-4910-AA29-C97A2C375C4F}" srcOrd="2" destOrd="0" presId="urn:microsoft.com/office/officeart/2005/8/layout/lProcess2"/>
    <dgm:cxn modelId="{B6A52229-894C-4F8F-A0D5-8D1B67FB974A}" type="presParOf" srcId="{9E7DEA54-E589-4910-AA29-C97A2C375C4F}" destId="{D7CDFE50-9C87-4067-9E1B-99A8C6AC2663}" srcOrd="0" destOrd="0" presId="urn:microsoft.com/office/officeart/2005/8/layout/lProcess2"/>
    <dgm:cxn modelId="{CC744D22-DFA4-497C-8FA7-2DB7868A5B1B}" type="presParOf" srcId="{D7CDFE50-9C87-4067-9E1B-99A8C6AC2663}" destId="{7D085242-2660-4208-A7A7-6CF9FE450A61}" srcOrd="0" destOrd="0" presId="urn:microsoft.com/office/officeart/2005/8/layout/lProcess2"/>
    <dgm:cxn modelId="{35B32711-08DD-4337-BFB6-67CF8DE4CB83}" type="presParOf" srcId="{D7CDFE50-9C87-4067-9E1B-99A8C6AC2663}" destId="{0D41567D-F6D9-4335-8758-40E45F4614B7}" srcOrd="1" destOrd="0" presId="urn:microsoft.com/office/officeart/2005/8/layout/lProcess2"/>
    <dgm:cxn modelId="{AF6BF753-7677-45D9-B834-29F704845AE6}" type="presParOf" srcId="{D7CDFE50-9C87-4067-9E1B-99A8C6AC2663}" destId="{FE937DB3-EBD7-4160-A069-3F977B777690}" srcOrd="2" destOrd="0" presId="urn:microsoft.com/office/officeart/2005/8/layout/lProcess2"/>
    <dgm:cxn modelId="{97D11353-40B5-4EE9-8A8A-29DBBEEC5D29}" type="presParOf" srcId="{D7CDFE50-9C87-4067-9E1B-99A8C6AC2663}" destId="{740C9624-298D-4F97-A88D-AD406980D0FA}" srcOrd="3" destOrd="0" presId="urn:microsoft.com/office/officeart/2005/8/layout/lProcess2"/>
    <dgm:cxn modelId="{5480E325-84BE-42E5-B0E6-3C11075C0CE7}" type="presParOf" srcId="{D7CDFE50-9C87-4067-9E1B-99A8C6AC2663}" destId="{3DCB4031-2211-4E16-93FD-ED3B84EFEBE9}" srcOrd="4" destOrd="0" presId="urn:microsoft.com/office/officeart/2005/8/layout/lProcess2"/>
    <dgm:cxn modelId="{2BAE65BC-9549-42B4-B1CB-444A0C59C0B9}" type="presParOf" srcId="{D7CDFE50-9C87-4067-9E1B-99A8C6AC2663}" destId="{75022090-1553-4A0B-9524-844565BA5B4E}" srcOrd="5" destOrd="0" presId="urn:microsoft.com/office/officeart/2005/8/layout/lProcess2"/>
    <dgm:cxn modelId="{83D5810E-4533-4ADD-A3F2-E32B0CC67F77}" type="presParOf" srcId="{D7CDFE50-9C87-4067-9E1B-99A8C6AC2663}" destId="{3EFD411D-4A17-4451-BAE0-B88F6E3C2A34}" srcOrd="6" destOrd="0" presId="urn:microsoft.com/office/officeart/2005/8/layout/lProcess2"/>
    <dgm:cxn modelId="{C983C13F-5FC9-477F-9619-AF3E878CB121}" type="presParOf" srcId="{D7CDFE50-9C87-4067-9E1B-99A8C6AC2663}" destId="{39B5EE5F-2290-43C6-9770-8C6E78514E78}" srcOrd="7" destOrd="0" presId="urn:microsoft.com/office/officeart/2005/8/layout/lProcess2"/>
    <dgm:cxn modelId="{DEE636A2-61B5-41A9-888D-7C303DF4563B}" type="presParOf" srcId="{D7CDFE50-9C87-4067-9E1B-99A8C6AC2663}" destId="{99C4EA82-F688-4993-8D64-A50356E095AE}" srcOrd="8" destOrd="0" presId="urn:microsoft.com/office/officeart/2005/8/layout/lProcess2"/>
    <dgm:cxn modelId="{110FDA5D-5238-431C-A459-55E6C06BE40F}" type="presParOf" srcId="{D7CDFE50-9C87-4067-9E1B-99A8C6AC2663}" destId="{63CB84E0-7969-418B-A8C1-AE3ED9127747}" srcOrd="9" destOrd="0" presId="urn:microsoft.com/office/officeart/2005/8/layout/lProcess2"/>
    <dgm:cxn modelId="{DC298B76-63D7-4388-8054-168053738A48}" type="presParOf" srcId="{D7CDFE50-9C87-4067-9E1B-99A8C6AC2663}" destId="{0FA0B6B2-A040-4C36-8187-A0B550B12537}" srcOrd="10" destOrd="0" presId="urn:microsoft.com/office/officeart/2005/8/layout/lProcess2"/>
  </dgm:cxnLst>
  <dgm:bg>
    <a:solidFill>
      <a:schemeClr val="bg1">
        <a:lumMod val="95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938BD8-DF8A-443D-8B91-634948758A56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643552F-95F2-420B-96C9-481FF30825D0}">
      <dgm:prSet phldrT="[Texto]"/>
      <dgm:spPr>
        <a:solidFill>
          <a:schemeClr val="bg1">
            <a:alpha val="40000"/>
          </a:schemeClr>
        </a:solidFill>
        <a:ln>
          <a:solidFill>
            <a:srgbClr val="83BD5F"/>
          </a:solidFill>
        </a:ln>
      </dgm:spPr>
      <dgm:t>
        <a:bodyPr/>
        <a:lstStyle/>
        <a:p>
          <a:r>
            <a:rPr lang="pt-BR" b="1" dirty="0">
              <a:solidFill>
                <a:srgbClr val="002060"/>
              </a:solidFill>
            </a:rPr>
            <a:t>Prioridade Alta</a:t>
          </a:r>
        </a:p>
      </dgm:t>
    </dgm:pt>
    <dgm:pt modelId="{6AF0E2BB-15D8-4541-8202-113CA9836582}" type="parTrans" cxnId="{11C78062-BC25-4819-8AAA-EE4793A4E0ED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1888DBCD-08C1-441B-9D07-D659C3C64B5D}" type="sibTrans" cxnId="{11C78062-BC25-4819-8AAA-EE4793A4E0ED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ED8714E0-CF9A-4DA6-832F-1A4EA30CEA9F}">
      <dgm:prSet phldrT="[Texto]"/>
      <dgm:spPr>
        <a:ln>
          <a:solidFill>
            <a:srgbClr val="83BD5F"/>
          </a:solidFill>
        </a:ln>
      </dgm:spPr>
      <dgm:t>
        <a:bodyPr/>
        <a:lstStyle/>
        <a:p>
          <a:r>
            <a:rPr lang="pt-BR" b="1" dirty="0">
              <a:solidFill>
                <a:srgbClr val="002060"/>
              </a:solidFill>
            </a:rPr>
            <a:t>Prioridade Média</a:t>
          </a:r>
        </a:p>
      </dgm:t>
    </dgm:pt>
    <dgm:pt modelId="{8F599E07-61BF-4454-A088-57BFB92C3733}" type="parTrans" cxnId="{F3E27586-15C5-4FE6-BA44-95391E766B3F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24DC5C35-BB30-4C8A-B96A-4F52D95C8EF2}" type="sibTrans" cxnId="{F3E27586-15C5-4FE6-BA44-95391E766B3F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1FE64F2C-BED7-41B8-B2FE-A890CF6AF264}">
      <dgm:prSet phldrT="[Texto]"/>
      <dgm:spPr>
        <a:ln>
          <a:solidFill>
            <a:srgbClr val="83BD5F"/>
          </a:solidFill>
        </a:ln>
      </dgm:spPr>
      <dgm:t>
        <a:bodyPr/>
        <a:lstStyle/>
        <a:p>
          <a:r>
            <a:rPr lang="pt-BR" b="1" dirty="0">
              <a:solidFill>
                <a:srgbClr val="002060"/>
              </a:solidFill>
            </a:rPr>
            <a:t>Prioridade Baixa</a:t>
          </a:r>
        </a:p>
      </dgm:t>
    </dgm:pt>
    <dgm:pt modelId="{03A10E32-4889-4DBA-856E-9E7A2B763728}" type="parTrans" cxnId="{1811DCD9-C52B-413D-9684-210E90B634CA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7900ACDF-C7F5-4879-B24F-5D04D7974707}" type="sibTrans" cxnId="{1811DCD9-C52B-413D-9684-210E90B634CA}">
      <dgm:prSet/>
      <dgm:spPr/>
      <dgm:t>
        <a:bodyPr/>
        <a:lstStyle/>
        <a:p>
          <a:endParaRPr lang="pt-BR" b="1">
            <a:solidFill>
              <a:schemeClr val="tx1"/>
            </a:solidFill>
          </a:endParaRPr>
        </a:p>
      </dgm:t>
    </dgm:pt>
    <dgm:pt modelId="{763FBE21-F954-4D40-8661-4268917F5684}" type="pres">
      <dgm:prSet presAssocID="{6B938BD8-DF8A-443D-8B91-634948758A5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D72C6E4-7EE5-42F9-8542-D0164FFCB809}" type="pres">
      <dgm:prSet presAssocID="{1643552F-95F2-420B-96C9-481FF30825D0}" presName="composite" presStyleCnt="0"/>
      <dgm:spPr/>
    </dgm:pt>
    <dgm:pt modelId="{A5E582B9-4AE6-45FC-BB40-7CDA4F65783A}" type="pres">
      <dgm:prSet presAssocID="{1643552F-95F2-420B-96C9-481FF30825D0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36B6D75-A797-4E40-90A6-813AEB433858}" type="pres">
      <dgm:prSet presAssocID="{1643552F-95F2-420B-96C9-481FF30825D0}" presName="rect2" presStyleLbl="fgImgPlace1" presStyleIdx="0" presStyleCnt="3"/>
      <dgm:spPr>
        <a:solidFill>
          <a:srgbClr val="FF0000"/>
        </a:solidFill>
      </dgm:spPr>
    </dgm:pt>
    <dgm:pt modelId="{01B66CF3-AEAE-48B0-BEC4-BE97942E8F6A}" type="pres">
      <dgm:prSet presAssocID="{1888DBCD-08C1-441B-9D07-D659C3C64B5D}" presName="sibTrans" presStyleCnt="0"/>
      <dgm:spPr/>
    </dgm:pt>
    <dgm:pt modelId="{3B586D6F-8616-4952-9898-756FAA1B0C85}" type="pres">
      <dgm:prSet presAssocID="{ED8714E0-CF9A-4DA6-832F-1A4EA30CEA9F}" presName="composite" presStyleCnt="0"/>
      <dgm:spPr/>
    </dgm:pt>
    <dgm:pt modelId="{9C037290-94B0-466E-AC01-7CEB7A9FD2BF}" type="pres">
      <dgm:prSet presAssocID="{ED8714E0-CF9A-4DA6-832F-1A4EA30CEA9F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E08B5EC-E850-4F66-B893-5D98111DA9BB}" type="pres">
      <dgm:prSet presAssocID="{ED8714E0-CF9A-4DA6-832F-1A4EA30CEA9F}" presName="rect2" presStyleLbl="fgImgPlace1" presStyleIdx="1" presStyleCnt="3"/>
      <dgm:spPr>
        <a:solidFill>
          <a:srgbClr val="FFC000"/>
        </a:solidFill>
      </dgm:spPr>
    </dgm:pt>
    <dgm:pt modelId="{B32CE992-0DA6-4BAF-833B-5257D346E007}" type="pres">
      <dgm:prSet presAssocID="{24DC5C35-BB30-4C8A-B96A-4F52D95C8EF2}" presName="sibTrans" presStyleCnt="0"/>
      <dgm:spPr/>
    </dgm:pt>
    <dgm:pt modelId="{D01DC66E-E350-48B5-A6A0-A7CB5DFCAF96}" type="pres">
      <dgm:prSet presAssocID="{1FE64F2C-BED7-41B8-B2FE-A890CF6AF264}" presName="composite" presStyleCnt="0"/>
      <dgm:spPr/>
    </dgm:pt>
    <dgm:pt modelId="{51A4FB0A-7986-490A-835A-249CDEF62510}" type="pres">
      <dgm:prSet presAssocID="{1FE64F2C-BED7-41B8-B2FE-A890CF6AF264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8AD531-FE13-4D8A-A30A-1D909FB34AB2}" type="pres">
      <dgm:prSet presAssocID="{1FE64F2C-BED7-41B8-B2FE-A890CF6AF264}" presName="rect2" presStyleLbl="fgImgPlace1" presStyleIdx="2" presStyleCnt="3"/>
      <dgm:spPr>
        <a:solidFill>
          <a:srgbClr val="00B050"/>
        </a:solidFill>
      </dgm:spPr>
    </dgm:pt>
  </dgm:ptLst>
  <dgm:cxnLst>
    <dgm:cxn modelId="{50D299CE-331F-4F1A-937B-DDE006EC1444}" type="presOf" srcId="{6B938BD8-DF8A-443D-8B91-634948758A56}" destId="{763FBE21-F954-4D40-8661-4268917F5684}" srcOrd="0" destOrd="0" presId="urn:microsoft.com/office/officeart/2008/layout/PictureStrips"/>
    <dgm:cxn modelId="{53F0E837-10C2-418B-AC3A-8D6E368C2F20}" type="presOf" srcId="{1643552F-95F2-420B-96C9-481FF30825D0}" destId="{A5E582B9-4AE6-45FC-BB40-7CDA4F65783A}" srcOrd="0" destOrd="0" presId="urn:microsoft.com/office/officeart/2008/layout/PictureStrips"/>
    <dgm:cxn modelId="{D53D409C-24BC-456F-AAE2-E139FAEB825D}" type="presOf" srcId="{ED8714E0-CF9A-4DA6-832F-1A4EA30CEA9F}" destId="{9C037290-94B0-466E-AC01-7CEB7A9FD2BF}" srcOrd="0" destOrd="0" presId="urn:microsoft.com/office/officeart/2008/layout/PictureStrips"/>
    <dgm:cxn modelId="{58A132AE-BE6E-426B-95F4-5A2336FB1401}" type="presOf" srcId="{1FE64F2C-BED7-41B8-B2FE-A890CF6AF264}" destId="{51A4FB0A-7986-490A-835A-249CDEF62510}" srcOrd="0" destOrd="0" presId="urn:microsoft.com/office/officeart/2008/layout/PictureStrips"/>
    <dgm:cxn modelId="{F3E27586-15C5-4FE6-BA44-95391E766B3F}" srcId="{6B938BD8-DF8A-443D-8B91-634948758A56}" destId="{ED8714E0-CF9A-4DA6-832F-1A4EA30CEA9F}" srcOrd="1" destOrd="0" parTransId="{8F599E07-61BF-4454-A088-57BFB92C3733}" sibTransId="{24DC5C35-BB30-4C8A-B96A-4F52D95C8EF2}"/>
    <dgm:cxn modelId="{11C78062-BC25-4819-8AAA-EE4793A4E0ED}" srcId="{6B938BD8-DF8A-443D-8B91-634948758A56}" destId="{1643552F-95F2-420B-96C9-481FF30825D0}" srcOrd="0" destOrd="0" parTransId="{6AF0E2BB-15D8-4541-8202-113CA9836582}" sibTransId="{1888DBCD-08C1-441B-9D07-D659C3C64B5D}"/>
    <dgm:cxn modelId="{1811DCD9-C52B-413D-9684-210E90B634CA}" srcId="{6B938BD8-DF8A-443D-8B91-634948758A56}" destId="{1FE64F2C-BED7-41B8-B2FE-A890CF6AF264}" srcOrd="2" destOrd="0" parTransId="{03A10E32-4889-4DBA-856E-9E7A2B763728}" sibTransId="{7900ACDF-C7F5-4879-B24F-5D04D7974707}"/>
    <dgm:cxn modelId="{11B00F4E-60B7-4FD4-AD80-2C7ADDF9A0B9}" type="presParOf" srcId="{763FBE21-F954-4D40-8661-4268917F5684}" destId="{7D72C6E4-7EE5-42F9-8542-D0164FFCB809}" srcOrd="0" destOrd="0" presId="urn:microsoft.com/office/officeart/2008/layout/PictureStrips"/>
    <dgm:cxn modelId="{60643F93-C8CB-40B4-A3C8-748EC6EDF699}" type="presParOf" srcId="{7D72C6E4-7EE5-42F9-8542-D0164FFCB809}" destId="{A5E582B9-4AE6-45FC-BB40-7CDA4F65783A}" srcOrd="0" destOrd="0" presId="urn:microsoft.com/office/officeart/2008/layout/PictureStrips"/>
    <dgm:cxn modelId="{C093BD25-5529-44E8-B8ED-732FC1B78F81}" type="presParOf" srcId="{7D72C6E4-7EE5-42F9-8542-D0164FFCB809}" destId="{636B6D75-A797-4E40-90A6-813AEB433858}" srcOrd="1" destOrd="0" presId="urn:microsoft.com/office/officeart/2008/layout/PictureStrips"/>
    <dgm:cxn modelId="{239EF78D-B645-4898-9773-F107B7F97716}" type="presParOf" srcId="{763FBE21-F954-4D40-8661-4268917F5684}" destId="{01B66CF3-AEAE-48B0-BEC4-BE97942E8F6A}" srcOrd="1" destOrd="0" presId="urn:microsoft.com/office/officeart/2008/layout/PictureStrips"/>
    <dgm:cxn modelId="{5DE6099E-A037-41C5-8F87-DB778C5A6D7B}" type="presParOf" srcId="{763FBE21-F954-4D40-8661-4268917F5684}" destId="{3B586D6F-8616-4952-9898-756FAA1B0C85}" srcOrd="2" destOrd="0" presId="urn:microsoft.com/office/officeart/2008/layout/PictureStrips"/>
    <dgm:cxn modelId="{565F6446-82D2-4371-B53B-A96C7860EEE4}" type="presParOf" srcId="{3B586D6F-8616-4952-9898-756FAA1B0C85}" destId="{9C037290-94B0-466E-AC01-7CEB7A9FD2BF}" srcOrd="0" destOrd="0" presId="urn:microsoft.com/office/officeart/2008/layout/PictureStrips"/>
    <dgm:cxn modelId="{5F2F1739-284F-4A8D-BB6F-52D00593D15F}" type="presParOf" srcId="{3B586D6F-8616-4952-9898-756FAA1B0C85}" destId="{8E08B5EC-E850-4F66-B893-5D98111DA9BB}" srcOrd="1" destOrd="0" presId="urn:microsoft.com/office/officeart/2008/layout/PictureStrips"/>
    <dgm:cxn modelId="{59CA3A25-AD54-4E6A-9DF4-6B27A1986BA1}" type="presParOf" srcId="{763FBE21-F954-4D40-8661-4268917F5684}" destId="{B32CE992-0DA6-4BAF-833B-5257D346E007}" srcOrd="3" destOrd="0" presId="urn:microsoft.com/office/officeart/2008/layout/PictureStrips"/>
    <dgm:cxn modelId="{C84D5760-E61C-4507-B82C-3D6620F1E59D}" type="presParOf" srcId="{763FBE21-F954-4D40-8661-4268917F5684}" destId="{D01DC66E-E350-48B5-A6A0-A7CB5DFCAF96}" srcOrd="4" destOrd="0" presId="urn:microsoft.com/office/officeart/2008/layout/PictureStrips"/>
    <dgm:cxn modelId="{33AFD4DE-4E37-4C59-BA8E-75A09D697784}" type="presParOf" srcId="{D01DC66E-E350-48B5-A6A0-A7CB5DFCAF96}" destId="{51A4FB0A-7986-490A-835A-249CDEF62510}" srcOrd="0" destOrd="0" presId="urn:microsoft.com/office/officeart/2008/layout/PictureStrips"/>
    <dgm:cxn modelId="{36013339-8576-4B7F-B9D6-3C7090602573}" type="presParOf" srcId="{D01DC66E-E350-48B5-A6A0-A7CB5DFCAF96}" destId="{3E8AD531-FE13-4D8A-A30A-1D909FB34AB2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6EB4DD-EF27-47B4-BB53-82D8F6C2F381}" type="doc">
      <dgm:prSet loTypeId="urn:microsoft.com/office/officeart/2009/3/layout/PlusandMinus" loCatId="relationship" qsTypeId="urn:microsoft.com/office/officeart/2005/8/quickstyle/3d6" qsCatId="3D" csTypeId="urn:microsoft.com/office/officeart/2005/8/colors/accent2_4" csCatId="accent2" phldr="1"/>
      <dgm:spPr/>
      <dgm:t>
        <a:bodyPr/>
        <a:lstStyle/>
        <a:p>
          <a:endParaRPr lang="pt-BR"/>
        </a:p>
      </dgm:t>
    </dgm:pt>
    <dgm:pt modelId="{358F9D12-6487-4A22-A052-9FA79C0A5D91}">
      <dgm:prSet phldrT="[Texto]" phldr="1"/>
      <dgm:spPr/>
      <dgm:t>
        <a:bodyPr/>
        <a:lstStyle/>
        <a:p>
          <a:endParaRPr lang="pt-BR" dirty="0"/>
        </a:p>
      </dgm:t>
    </dgm:pt>
    <dgm:pt modelId="{97A0BA3E-8C2C-4955-B164-004C8D65B1F4}" type="parTrans" cxnId="{9373F874-7AE4-4C33-98F3-78DABEBB2F5B}">
      <dgm:prSet/>
      <dgm:spPr/>
      <dgm:t>
        <a:bodyPr/>
        <a:lstStyle/>
        <a:p>
          <a:endParaRPr lang="pt-BR"/>
        </a:p>
      </dgm:t>
    </dgm:pt>
    <dgm:pt modelId="{DFA58809-F181-4292-98C3-1C7C0AFF19F1}" type="sibTrans" cxnId="{9373F874-7AE4-4C33-98F3-78DABEBB2F5B}">
      <dgm:prSet/>
      <dgm:spPr/>
      <dgm:t>
        <a:bodyPr/>
        <a:lstStyle/>
        <a:p>
          <a:endParaRPr lang="pt-BR"/>
        </a:p>
      </dgm:t>
    </dgm:pt>
    <dgm:pt modelId="{7702251F-B769-4765-BEC1-DBA547C19B75}">
      <dgm:prSet custT="1"/>
      <dgm:spPr/>
      <dgm:t>
        <a:bodyPr/>
        <a:lstStyle/>
        <a:p>
          <a:r>
            <a:rPr lang="pt-BR" sz="3600" dirty="0">
              <a:solidFill>
                <a:schemeClr val="bg1"/>
              </a:solidFill>
            </a:rPr>
            <a:t>(2) Sim, existe</a:t>
          </a:r>
        </a:p>
      </dgm:t>
    </dgm:pt>
    <dgm:pt modelId="{50F2E15B-48A3-400F-80D5-3DC036E6436D}" type="parTrans" cxnId="{2A7FBFD2-FB69-40D3-915E-A9284616362C}">
      <dgm:prSet/>
      <dgm:spPr/>
      <dgm:t>
        <a:bodyPr/>
        <a:lstStyle/>
        <a:p>
          <a:endParaRPr lang="pt-BR"/>
        </a:p>
      </dgm:t>
    </dgm:pt>
    <dgm:pt modelId="{F5058514-F88C-4F2A-9CE2-9B57D2D5F311}" type="sibTrans" cxnId="{2A7FBFD2-FB69-40D3-915E-A9284616362C}">
      <dgm:prSet/>
      <dgm:spPr/>
      <dgm:t>
        <a:bodyPr/>
        <a:lstStyle/>
        <a:p>
          <a:endParaRPr lang="pt-BR"/>
        </a:p>
      </dgm:t>
    </dgm:pt>
    <dgm:pt modelId="{9B1330D0-F84E-41AE-A8DD-E7B9E899F6C6}">
      <dgm:prSet/>
      <dgm:spPr/>
      <dgm:t>
        <a:bodyPr/>
        <a:lstStyle/>
        <a:p>
          <a:endParaRPr lang="pt-BR"/>
        </a:p>
      </dgm:t>
    </dgm:pt>
    <dgm:pt modelId="{A2A572EE-299B-4044-BD5F-44D60579226E}" type="parTrans" cxnId="{975997C9-0660-411C-9F9E-A56A085E8E95}">
      <dgm:prSet/>
      <dgm:spPr/>
      <dgm:t>
        <a:bodyPr/>
        <a:lstStyle/>
        <a:p>
          <a:endParaRPr lang="pt-BR"/>
        </a:p>
      </dgm:t>
    </dgm:pt>
    <dgm:pt modelId="{3CD1DF33-8656-4A9E-B228-00F2FCA3DBA3}" type="sibTrans" cxnId="{975997C9-0660-411C-9F9E-A56A085E8E95}">
      <dgm:prSet/>
      <dgm:spPr/>
      <dgm:t>
        <a:bodyPr/>
        <a:lstStyle/>
        <a:p>
          <a:endParaRPr lang="pt-BR"/>
        </a:p>
      </dgm:t>
    </dgm:pt>
    <dgm:pt modelId="{86F94319-A9D0-4072-96CE-75091D12DAD7}">
      <dgm:prSet custT="1"/>
      <dgm:spPr/>
      <dgm:t>
        <a:bodyPr/>
        <a:lstStyle/>
        <a:p>
          <a:r>
            <a:rPr lang="pt-BR" sz="3600" dirty="0">
              <a:solidFill>
                <a:schemeClr val="bg1"/>
              </a:solidFill>
            </a:rPr>
            <a:t>(1 ) Não Existe</a:t>
          </a:r>
        </a:p>
      </dgm:t>
    </dgm:pt>
    <dgm:pt modelId="{4EB1041C-E95D-4B4D-BEAE-E49DF40DA6AA}" type="parTrans" cxnId="{80F0CA41-591C-4F07-BC24-B0FC4E41058E}">
      <dgm:prSet/>
      <dgm:spPr/>
      <dgm:t>
        <a:bodyPr/>
        <a:lstStyle/>
        <a:p>
          <a:endParaRPr lang="pt-BR"/>
        </a:p>
      </dgm:t>
    </dgm:pt>
    <dgm:pt modelId="{11F8CAF0-8474-4D4C-AC36-6D958EA81E00}" type="sibTrans" cxnId="{80F0CA41-591C-4F07-BC24-B0FC4E41058E}">
      <dgm:prSet/>
      <dgm:spPr/>
      <dgm:t>
        <a:bodyPr/>
        <a:lstStyle/>
        <a:p>
          <a:endParaRPr lang="pt-BR"/>
        </a:p>
      </dgm:t>
    </dgm:pt>
    <dgm:pt modelId="{9D1C1716-F222-4D32-BADC-7649BE576B32}" type="pres">
      <dgm:prSet presAssocID="{1B6EB4DD-EF27-47B4-BB53-82D8F6C2F381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1CDF304-8B1A-4217-8908-3D6F74FC6EC2}" type="pres">
      <dgm:prSet presAssocID="{1B6EB4DD-EF27-47B4-BB53-82D8F6C2F381}" presName="Background" presStyleLbl="bgImgPlace1" presStyleIdx="0" presStyleCnt="1"/>
      <dgm:spPr>
        <a:solidFill>
          <a:srgbClr val="000099"/>
        </a:solidFill>
      </dgm:spPr>
      <dgm:t>
        <a:bodyPr/>
        <a:lstStyle/>
        <a:p>
          <a:endParaRPr lang="pt-BR"/>
        </a:p>
      </dgm:t>
    </dgm:pt>
    <dgm:pt modelId="{43DD61D7-C0EB-47AA-B333-DB2C8BA615F1}" type="pres">
      <dgm:prSet presAssocID="{1B6EB4DD-EF27-47B4-BB53-82D8F6C2F381}" presName="ParentText1" presStyleLbl="revTx" presStyleIdx="0" presStyleCnt="2" custLinFactNeighborX="943" custLinFactNeighborY="-47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11B2E83-C52B-4665-9E17-BCD7768C9350}" type="pres">
      <dgm:prSet presAssocID="{1B6EB4DD-EF27-47B4-BB53-82D8F6C2F381}" presName="ParentText2" presStyleLbl="revTx" presStyleIdx="1" presStyleCnt="2" custLinFactNeighborX="-18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0EC4F99-0A45-431E-9037-E902352E15E1}" type="pres">
      <dgm:prSet presAssocID="{1B6EB4DD-EF27-47B4-BB53-82D8F6C2F381}" presName="Plus" presStyleLbl="alignNode1" presStyleIdx="0" presStyleCnt="2"/>
      <dgm:spPr>
        <a:solidFill>
          <a:srgbClr val="000099"/>
        </a:solidFill>
        <a:ln w="28575">
          <a:solidFill>
            <a:schemeClr val="bg1"/>
          </a:solidFill>
        </a:ln>
        <a:effectLst>
          <a:glow rad="101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endParaRPr lang="pt-BR"/>
        </a:p>
      </dgm:t>
    </dgm:pt>
    <dgm:pt modelId="{1B46BEE9-DF72-4050-B85E-2BEDE112EA6D}" type="pres">
      <dgm:prSet presAssocID="{1B6EB4DD-EF27-47B4-BB53-82D8F6C2F381}" presName="Minus" presStyleLbl="alignNode1" presStyleIdx="1" presStyleCnt="2"/>
      <dgm:spPr>
        <a:solidFill>
          <a:srgbClr val="000099"/>
        </a:solidFill>
        <a:ln w="28575">
          <a:solidFill>
            <a:schemeClr val="bg1"/>
          </a:solidFill>
        </a:ln>
        <a:effectLst>
          <a:glow rad="1016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endParaRPr lang="pt-BR"/>
        </a:p>
      </dgm:t>
    </dgm:pt>
    <dgm:pt modelId="{6587D871-817D-4FFE-B0A6-7A4ADCD6A3AE}" type="pres">
      <dgm:prSet presAssocID="{1B6EB4DD-EF27-47B4-BB53-82D8F6C2F381}" presName="Divider" presStyleLbl="parChTrans1D1" presStyleIdx="0" presStyleCnt="1"/>
      <dgm:spPr/>
    </dgm:pt>
  </dgm:ptLst>
  <dgm:cxnLst>
    <dgm:cxn modelId="{E6B498C9-7EC1-456D-B5C9-DC7978CC8164}" type="presOf" srcId="{86F94319-A9D0-4072-96CE-75091D12DAD7}" destId="{E11B2E83-C52B-4665-9E17-BCD7768C9350}" srcOrd="0" destOrd="0" presId="urn:microsoft.com/office/officeart/2009/3/layout/PlusandMinus"/>
    <dgm:cxn modelId="{2A7FBFD2-FB69-40D3-915E-A9284616362C}" srcId="{1B6EB4DD-EF27-47B4-BB53-82D8F6C2F381}" destId="{7702251F-B769-4765-BEC1-DBA547C19B75}" srcOrd="0" destOrd="0" parTransId="{50F2E15B-48A3-400F-80D5-3DC036E6436D}" sibTransId="{F5058514-F88C-4F2A-9CE2-9B57D2D5F311}"/>
    <dgm:cxn modelId="{304AA12B-25F5-4DBD-BC4B-EAA08DB35B09}" type="presOf" srcId="{1B6EB4DD-EF27-47B4-BB53-82D8F6C2F381}" destId="{9D1C1716-F222-4D32-BADC-7649BE576B32}" srcOrd="0" destOrd="0" presId="urn:microsoft.com/office/officeart/2009/3/layout/PlusandMinus"/>
    <dgm:cxn modelId="{EDA955CB-F9C9-4A01-9B99-6EFBD3DA4577}" type="presOf" srcId="{7702251F-B769-4765-BEC1-DBA547C19B75}" destId="{43DD61D7-C0EB-47AA-B333-DB2C8BA615F1}" srcOrd="0" destOrd="0" presId="urn:microsoft.com/office/officeart/2009/3/layout/PlusandMinus"/>
    <dgm:cxn modelId="{80F0CA41-591C-4F07-BC24-B0FC4E41058E}" srcId="{1B6EB4DD-EF27-47B4-BB53-82D8F6C2F381}" destId="{86F94319-A9D0-4072-96CE-75091D12DAD7}" srcOrd="1" destOrd="0" parTransId="{4EB1041C-E95D-4B4D-BEAE-E49DF40DA6AA}" sibTransId="{11F8CAF0-8474-4D4C-AC36-6D958EA81E00}"/>
    <dgm:cxn modelId="{975997C9-0660-411C-9F9E-A56A085E8E95}" srcId="{1B6EB4DD-EF27-47B4-BB53-82D8F6C2F381}" destId="{9B1330D0-F84E-41AE-A8DD-E7B9E899F6C6}" srcOrd="2" destOrd="0" parTransId="{A2A572EE-299B-4044-BD5F-44D60579226E}" sibTransId="{3CD1DF33-8656-4A9E-B228-00F2FCA3DBA3}"/>
    <dgm:cxn modelId="{9373F874-7AE4-4C33-98F3-78DABEBB2F5B}" srcId="{1B6EB4DD-EF27-47B4-BB53-82D8F6C2F381}" destId="{358F9D12-6487-4A22-A052-9FA79C0A5D91}" srcOrd="3" destOrd="0" parTransId="{97A0BA3E-8C2C-4955-B164-004C8D65B1F4}" sibTransId="{DFA58809-F181-4292-98C3-1C7C0AFF19F1}"/>
    <dgm:cxn modelId="{03A2F5A6-69CA-4E8C-9950-1B68BAC9BFFF}" type="presParOf" srcId="{9D1C1716-F222-4D32-BADC-7649BE576B32}" destId="{21CDF304-8B1A-4217-8908-3D6F74FC6EC2}" srcOrd="0" destOrd="0" presId="urn:microsoft.com/office/officeart/2009/3/layout/PlusandMinus"/>
    <dgm:cxn modelId="{3FB743F9-D25B-4494-84AB-CACE6443C761}" type="presParOf" srcId="{9D1C1716-F222-4D32-BADC-7649BE576B32}" destId="{43DD61D7-C0EB-47AA-B333-DB2C8BA615F1}" srcOrd="1" destOrd="0" presId="urn:microsoft.com/office/officeart/2009/3/layout/PlusandMinus"/>
    <dgm:cxn modelId="{7C9391CD-72FB-43AD-8615-CA57FBAB670F}" type="presParOf" srcId="{9D1C1716-F222-4D32-BADC-7649BE576B32}" destId="{E11B2E83-C52B-4665-9E17-BCD7768C9350}" srcOrd="2" destOrd="0" presId="urn:microsoft.com/office/officeart/2009/3/layout/PlusandMinus"/>
    <dgm:cxn modelId="{2C999E1A-81EF-4DA6-B9D9-8CACF7363532}" type="presParOf" srcId="{9D1C1716-F222-4D32-BADC-7649BE576B32}" destId="{50EC4F99-0A45-431E-9037-E902352E15E1}" srcOrd="3" destOrd="0" presId="urn:microsoft.com/office/officeart/2009/3/layout/PlusandMinus"/>
    <dgm:cxn modelId="{C65B73FE-E903-4F16-94F0-29D0CCE8FDE2}" type="presParOf" srcId="{9D1C1716-F222-4D32-BADC-7649BE576B32}" destId="{1B46BEE9-DF72-4050-B85E-2BEDE112EA6D}" srcOrd="4" destOrd="0" presId="urn:microsoft.com/office/officeart/2009/3/layout/PlusandMinus"/>
    <dgm:cxn modelId="{932DA109-C0A0-4406-950B-330AAD3B7BFB}" type="presParOf" srcId="{9D1C1716-F222-4D32-BADC-7649BE576B32}" destId="{6587D871-817D-4FFE-B0A6-7A4ADCD6A3AE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20F89E-8CBC-449F-A52E-111ED8EEDC33}" type="doc">
      <dgm:prSet loTypeId="urn:microsoft.com/office/officeart/2005/8/layout/cycle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2A99B45F-1737-463C-A8D9-E23F7D8AAE1E}">
      <dgm:prSet phldrT="[Texto]" custT="1"/>
      <dgm:spPr>
        <a:solidFill>
          <a:srgbClr val="00009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t-BR" sz="1200" b="1" dirty="0"/>
            <a:t>Relevância Estratégica do Processo</a:t>
          </a:r>
        </a:p>
      </dgm:t>
    </dgm:pt>
    <dgm:pt modelId="{15CEAC06-3F15-40BA-B665-41F7E7ED8C46}" type="parTrans" cxnId="{EBC94463-965B-4F28-8029-E9038DA2F917}">
      <dgm:prSet/>
      <dgm:spPr/>
      <dgm:t>
        <a:bodyPr/>
        <a:lstStyle/>
        <a:p>
          <a:endParaRPr lang="pt-BR"/>
        </a:p>
      </dgm:t>
    </dgm:pt>
    <dgm:pt modelId="{F208F6B1-09D4-46AC-ABF0-B1A9251909AA}" type="sibTrans" cxnId="{EBC94463-965B-4F28-8029-E9038DA2F917}">
      <dgm:prSet/>
      <dgm:spPr>
        <a:solidFill>
          <a:schemeClr val="accent1"/>
        </a:solidFill>
        <a:ln>
          <a:solidFill>
            <a:schemeClr val="bg1"/>
          </a:solidFill>
        </a:ln>
      </dgm:spPr>
      <dgm:t>
        <a:bodyPr/>
        <a:lstStyle/>
        <a:p>
          <a:endParaRPr lang="pt-BR"/>
        </a:p>
      </dgm:t>
    </dgm:pt>
    <dgm:pt modelId="{04C38DB1-02B6-4E7A-AA9C-CCDBEDFEFA57}">
      <dgm:prSet phldrT="[Texto]" custT="1"/>
      <dgm:spPr>
        <a:solidFill>
          <a:srgbClr val="00009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t-BR" sz="1200" b="1" dirty="0"/>
            <a:t>Demandas TCU/CGU/MP</a:t>
          </a:r>
        </a:p>
      </dgm:t>
    </dgm:pt>
    <dgm:pt modelId="{407AF34A-44D1-4F49-B4D1-99DF7513190D}" type="parTrans" cxnId="{335CE0A7-BA6F-43A5-A616-B4163B05CD1A}">
      <dgm:prSet/>
      <dgm:spPr/>
      <dgm:t>
        <a:bodyPr/>
        <a:lstStyle/>
        <a:p>
          <a:endParaRPr lang="pt-BR"/>
        </a:p>
      </dgm:t>
    </dgm:pt>
    <dgm:pt modelId="{B6959FE5-6D1A-4142-9A78-CAC979E9526E}" type="sibTrans" cxnId="{335CE0A7-BA6F-43A5-A616-B4163B05CD1A}">
      <dgm:prSet/>
      <dgm:spPr>
        <a:solidFill>
          <a:schemeClr val="accent1"/>
        </a:solidFill>
        <a:ln>
          <a:solidFill>
            <a:schemeClr val="bg1"/>
          </a:solidFill>
        </a:ln>
      </dgm:spPr>
      <dgm:t>
        <a:bodyPr/>
        <a:lstStyle/>
        <a:p>
          <a:endParaRPr lang="pt-BR">
            <a:ln w="19050">
              <a:solidFill>
                <a:schemeClr val="bg1"/>
              </a:solidFill>
            </a:ln>
          </a:endParaRPr>
        </a:p>
      </dgm:t>
    </dgm:pt>
    <dgm:pt modelId="{52C95755-169B-4972-B256-3BEA947198AD}">
      <dgm:prSet phldrT="[Texto]" custT="1"/>
      <dgm:spPr>
        <a:solidFill>
          <a:srgbClr val="00009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t-BR" sz="1200" b="1" dirty="0"/>
            <a:t>Demanda Judicial em Saúde</a:t>
          </a:r>
        </a:p>
      </dgm:t>
    </dgm:pt>
    <dgm:pt modelId="{72C140E9-A6E9-43B2-BEBB-76F52B392AB1}" type="parTrans" cxnId="{DCF30D72-B83E-4CDE-99B1-975EB489F54A}">
      <dgm:prSet/>
      <dgm:spPr/>
      <dgm:t>
        <a:bodyPr/>
        <a:lstStyle/>
        <a:p>
          <a:endParaRPr lang="pt-BR"/>
        </a:p>
      </dgm:t>
    </dgm:pt>
    <dgm:pt modelId="{5AF11F9B-0C96-4C8F-A2CB-EAC701780075}" type="sibTrans" cxnId="{DCF30D72-B83E-4CDE-99B1-975EB489F54A}">
      <dgm:prSet/>
      <dgm:spPr>
        <a:solidFill>
          <a:schemeClr val="accent1"/>
        </a:solidFill>
        <a:ln>
          <a:solidFill>
            <a:schemeClr val="bg1"/>
          </a:solidFill>
        </a:ln>
      </dgm:spPr>
      <dgm:t>
        <a:bodyPr/>
        <a:lstStyle/>
        <a:p>
          <a:endParaRPr lang="pt-BR"/>
        </a:p>
      </dgm:t>
    </dgm:pt>
    <dgm:pt modelId="{E5C3D3D8-B79F-4077-94CB-8FEDE91B243A}">
      <dgm:prSet phldrT="[Texto]" custT="1"/>
      <dgm:spPr>
        <a:solidFill>
          <a:srgbClr val="00009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t-BR" sz="1200" b="1" dirty="0"/>
            <a:t>Recursos Tecnológicos</a:t>
          </a:r>
        </a:p>
      </dgm:t>
    </dgm:pt>
    <dgm:pt modelId="{16EADE76-7097-4281-8E5F-D88076E9FAC8}" type="parTrans" cxnId="{57EF5103-1D79-4C02-AFC8-4F1774EFE5B7}">
      <dgm:prSet/>
      <dgm:spPr/>
      <dgm:t>
        <a:bodyPr/>
        <a:lstStyle/>
        <a:p>
          <a:endParaRPr lang="pt-BR"/>
        </a:p>
      </dgm:t>
    </dgm:pt>
    <dgm:pt modelId="{601C2F2B-74D9-49C2-8C5D-A06CEE2B0461}" type="sibTrans" cxnId="{57EF5103-1D79-4C02-AFC8-4F1774EFE5B7}">
      <dgm:prSet/>
      <dgm:spPr>
        <a:ln>
          <a:solidFill>
            <a:schemeClr val="bg1"/>
          </a:solidFill>
        </a:ln>
      </dgm:spPr>
      <dgm:t>
        <a:bodyPr/>
        <a:lstStyle/>
        <a:p>
          <a:endParaRPr lang="pt-BR">
            <a:ln w="19050">
              <a:solidFill>
                <a:schemeClr val="bg1"/>
              </a:solidFill>
            </a:ln>
          </a:endParaRPr>
        </a:p>
      </dgm:t>
    </dgm:pt>
    <dgm:pt modelId="{522A5EA9-1AF8-4EE2-BA35-B5DAA554CF0C}">
      <dgm:prSet phldrT="[Texto]" custT="1"/>
      <dgm:spPr>
        <a:solidFill>
          <a:srgbClr val="00009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t-BR" sz="1200" b="1" dirty="0"/>
            <a:t>Estrutura Organizacional</a:t>
          </a:r>
        </a:p>
      </dgm:t>
    </dgm:pt>
    <dgm:pt modelId="{355C455D-4AEC-457A-8DEB-03BDEC96B49C}" type="parTrans" cxnId="{56CC0D70-810C-42E2-952E-E8630F11A8F2}">
      <dgm:prSet/>
      <dgm:spPr/>
      <dgm:t>
        <a:bodyPr/>
        <a:lstStyle/>
        <a:p>
          <a:endParaRPr lang="pt-BR"/>
        </a:p>
      </dgm:t>
    </dgm:pt>
    <dgm:pt modelId="{A310D419-5BA2-43BE-9E7F-F25522EC450F}" type="sibTrans" cxnId="{56CC0D70-810C-42E2-952E-E8630F11A8F2}">
      <dgm:prSet/>
      <dgm:spPr>
        <a:ln>
          <a:solidFill>
            <a:schemeClr val="bg1"/>
          </a:solidFill>
        </a:ln>
      </dgm:spPr>
      <dgm:t>
        <a:bodyPr/>
        <a:lstStyle/>
        <a:p>
          <a:endParaRPr lang="pt-BR"/>
        </a:p>
      </dgm:t>
    </dgm:pt>
    <dgm:pt modelId="{8A3533DE-1834-47DE-836B-A4A0E7A9777D}">
      <dgm:prSet phldrT="[Texto]" custT="1"/>
      <dgm:spPr>
        <a:solidFill>
          <a:srgbClr val="000099"/>
        </a:soli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dgm:spPr>
      <dgm:t>
        <a:bodyPr/>
        <a:lstStyle/>
        <a:p>
          <a:r>
            <a:rPr lang="pt-BR" sz="1200" b="1" dirty="0"/>
            <a:t>Recursos Humanos</a:t>
          </a:r>
        </a:p>
      </dgm:t>
    </dgm:pt>
    <dgm:pt modelId="{2B027CD4-1A99-46DF-ACEE-CF2E47A40109}" type="sibTrans" cxnId="{7164DDD0-A683-4988-B0BE-81594E094D9B}">
      <dgm:prSet/>
      <dgm:spPr>
        <a:solidFill>
          <a:schemeClr val="accent1"/>
        </a:solidFill>
        <a:ln>
          <a:solidFill>
            <a:schemeClr val="bg1"/>
          </a:solidFill>
        </a:ln>
      </dgm:spPr>
      <dgm:t>
        <a:bodyPr/>
        <a:lstStyle/>
        <a:p>
          <a:endParaRPr lang="pt-BR"/>
        </a:p>
      </dgm:t>
    </dgm:pt>
    <dgm:pt modelId="{915EABC3-5EDA-40D0-AC3F-F400E7DF869A}" type="parTrans" cxnId="{7164DDD0-A683-4988-B0BE-81594E094D9B}">
      <dgm:prSet/>
      <dgm:spPr/>
      <dgm:t>
        <a:bodyPr/>
        <a:lstStyle/>
        <a:p>
          <a:endParaRPr lang="pt-BR"/>
        </a:p>
      </dgm:t>
    </dgm:pt>
    <dgm:pt modelId="{26DF387E-9AA6-4D46-BDFC-CD15CDE02CCE}" type="pres">
      <dgm:prSet presAssocID="{BC20F89E-8CBC-449F-A52E-111ED8EEDC3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CC8C88E-2A28-43CF-BBD6-86D7124A830A}" type="pres">
      <dgm:prSet presAssocID="{2A99B45F-1737-463C-A8D9-E23F7D8AAE1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A2C1979-FBEB-4741-83F8-616FC3A2B4A6}" type="pres">
      <dgm:prSet presAssocID="{2A99B45F-1737-463C-A8D9-E23F7D8AAE1E}" presName="spNode" presStyleCnt="0"/>
      <dgm:spPr/>
    </dgm:pt>
    <dgm:pt modelId="{18BA5C92-D85C-410D-BFB6-60091CFBD0B8}" type="pres">
      <dgm:prSet presAssocID="{F208F6B1-09D4-46AC-ABF0-B1A9251909AA}" presName="sibTrans" presStyleLbl="sibTrans1D1" presStyleIdx="0" presStyleCnt="6"/>
      <dgm:spPr/>
      <dgm:t>
        <a:bodyPr/>
        <a:lstStyle/>
        <a:p>
          <a:endParaRPr lang="pt-BR"/>
        </a:p>
      </dgm:t>
    </dgm:pt>
    <dgm:pt modelId="{46F2CDD6-ED26-4E30-B47C-EDFCF4868696}" type="pres">
      <dgm:prSet presAssocID="{04C38DB1-02B6-4E7A-AA9C-CCDBEDFEFA5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0667FCD-F8AB-4DD6-9E27-A26FA6B26826}" type="pres">
      <dgm:prSet presAssocID="{04C38DB1-02B6-4E7A-AA9C-CCDBEDFEFA57}" presName="spNode" presStyleCnt="0"/>
      <dgm:spPr/>
    </dgm:pt>
    <dgm:pt modelId="{0AA4A3AF-59FA-4A70-A4AF-6AF86DF80EEC}" type="pres">
      <dgm:prSet presAssocID="{B6959FE5-6D1A-4142-9A78-CAC979E9526E}" presName="sibTrans" presStyleLbl="sibTrans1D1" presStyleIdx="1" presStyleCnt="6"/>
      <dgm:spPr/>
      <dgm:t>
        <a:bodyPr/>
        <a:lstStyle/>
        <a:p>
          <a:endParaRPr lang="pt-BR"/>
        </a:p>
      </dgm:t>
    </dgm:pt>
    <dgm:pt modelId="{A2574135-A1C0-49C1-8F6D-ECE1703A18B0}" type="pres">
      <dgm:prSet presAssocID="{52C95755-169B-4972-B256-3BEA947198A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2274AE0-9E25-4E34-81F6-472BFC4AE9E8}" type="pres">
      <dgm:prSet presAssocID="{52C95755-169B-4972-B256-3BEA947198AD}" presName="spNode" presStyleCnt="0"/>
      <dgm:spPr/>
    </dgm:pt>
    <dgm:pt modelId="{0FCC57A6-311E-4EA5-BA45-5B37704C607F}" type="pres">
      <dgm:prSet presAssocID="{5AF11F9B-0C96-4C8F-A2CB-EAC701780075}" presName="sibTrans" presStyleLbl="sibTrans1D1" presStyleIdx="2" presStyleCnt="6"/>
      <dgm:spPr/>
      <dgm:t>
        <a:bodyPr/>
        <a:lstStyle/>
        <a:p>
          <a:endParaRPr lang="pt-BR"/>
        </a:p>
      </dgm:t>
    </dgm:pt>
    <dgm:pt modelId="{D12FA66C-E257-4651-BD4B-4229BC7C8471}" type="pres">
      <dgm:prSet presAssocID="{8A3533DE-1834-47DE-836B-A4A0E7A9777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4AFB91C-7514-4EC1-BA14-7F99A56EA2AE}" type="pres">
      <dgm:prSet presAssocID="{8A3533DE-1834-47DE-836B-A4A0E7A9777D}" presName="spNode" presStyleCnt="0"/>
      <dgm:spPr/>
    </dgm:pt>
    <dgm:pt modelId="{C2F91009-E50C-4680-867E-9571ED0CFE81}" type="pres">
      <dgm:prSet presAssocID="{2B027CD4-1A99-46DF-ACEE-CF2E47A40109}" presName="sibTrans" presStyleLbl="sibTrans1D1" presStyleIdx="3" presStyleCnt="6"/>
      <dgm:spPr/>
      <dgm:t>
        <a:bodyPr/>
        <a:lstStyle/>
        <a:p>
          <a:endParaRPr lang="pt-BR"/>
        </a:p>
      </dgm:t>
    </dgm:pt>
    <dgm:pt modelId="{499728E3-59F1-4482-BACC-5733DF5B1838}" type="pres">
      <dgm:prSet presAssocID="{E5C3D3D8-B79F-4077-94CB-8FEDE91B243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7744F75-CA37-4F96-AAB5-E761AE44E91B}" type="pres">
      <dgm:prSet presAssocID="{E5C3D3D8-B79F-4077-94CB-8FEDE91B243A}" presName="spNode" presStyleCnt="0"/>
      <dgm:spPr/>
    </dgm:pt>
    <dgm:pt modelId="{28D4B3F7-0EAF-40E9-97C9-97A7EADAE9F5}" type="pres">
      <dgm:prSet presAssocID="{601C2F2B-74D9-49C2-8C5D-A06CEE2B0461}" presName="sibTrans" presStyleLbl="sibTrans1D1" presStyleIdx="4" presStyleCnt="6"/>
      <dgm:spPr/>
      <dgm:t>
        <a:bodyPr/>
        <a:lstStyle/>
        <a:p>
          <a:endParaRPr lang="pt-BR"/>
        </a:p>
      </dgm:t>
    </dgm:pt>
    <dgm:pt modelId="{B80B064B-F6D0-444F-88FD-C0D8C01352BA}" type="pres">
      <dgm:prSet presAssocID="{522A5EA9-1AF8-4EE2-BA35-B5DAA554CF0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2A587FD-36ED-43CC-9AA9-596F21D582A1}" type="pres">
      <dgm:prSet presAssocID="{522A5EA9-1AF8-4EE2-BA35-B5DAA554CF0C}" presName="spNode" presStyleCnt="0"/>
      <dgm:spPr/>
    </dgm:pt>
    <dgm:pt modelId="{BB325707-15CB-4C7A-BCC9-B61D196EC00A}" type="pres">
      <dgm:prSet presAssocID="{A310D419-5BA2-43BE-9E7F-F25522EC450F}" presName="sibTrans" presStyleLbl="sibTrans1D1" presStyleIdx="5" presStyleCnt="6"/>
      <dgm:spPr/>
      <dgm:t>
        <a:bodyPr/>
        <a:lstStyle/>
        <a:p>
          <a:endParaRPr lang="pt-BR"/>
        </a:p>
      </dgm:t>
    </dgm:pt>
  </dgm:ptLst>
  <dgm:cxnLst>
    <dgm:cxn modelId="{335CE0A7-BA6F-43A5-A616-B4163B05CD1A}" srcId="{BC20F89E-8CBC-449F-A52E-111ED8EEDC33}" destId="{04C38DB1-02B6-4E7A-AA9C-CCDBEDFEFA57}" srcOrd="1" destOrd="0" parTransId="{407AF34A-44D1-4F49-B4D1-99DF7513190D}" sibTransId="{B6959FE5-6D1A-4142-9A78-CAC979E9526E}"/>
    <dgm:cxn modelId="{56CC0D70-810C-42E2-952E-E8630F11A8F2}" srcId="{BC20F89E-8CBC-449F-A52E-111ED8EEDC33}" destId="{522A5EA9-1AF8-4EE2-BA35-B5DAA554CF0C}" srcOrd="5" destOrd="0" parTransId="{355C455D-4AEC-457A-8DEB-03BDEC96B49C}" sibTransId="{A310D419-5BA2-43BE-9E7F-F25522EC450F}"/>
    <dgm:cxn modelId="{C6A18DEF-FA50-40D5-9884-267A19B37747}" type="presOf" srcId="{B6959FE5-6D1A-4142-9A78-CAC979E9526E}" destId="{0AA4A3AF-59FA-4A70-A4AF-6AF86DF80EEC}" srcOrd="0" destOrd="0" presId="urn:microsoft.com/office/officeart/2005/8/layout/cycle6"/>
    <dgm:cxn modelId="{872D2D49-1643-4112-88EC-F96498D142F9}" type="presOf" srcId="{522A5EA9-1AF8-4EE2-BA35-B5DAA554CF0C}" destId="{B80B064B-F6D0-444F-88FD-C0D8C01352BA}" srcOrd="0" destOrd="0" presId="urn:microsoft.com/office/officeart/2005/8/layout/cycle6"/>
    <dgm:cxn modelId="{3B0CDD55-B9D4-4237-AAE5-DA8DEDD8CFE8}" type="presOf" srcId="{2A99B45F-1737-463C-A8D9-E23F7D8AAE1E}" destId="{5CC8C88E-2A28-43CF-BBD6-86D7124A830A}" srcOrd="0" destOrd="0" presId="urn:microsoft.com/office/officeart/2005/8/layout/cycle6"/>
    <dgm:cxn modelId="{065E2B37-AA43-4241-B5AB-FBAF52D5D98C}" type="presOf" srcId="{A310D419-5BA2-43BE-9E7F-F25522EC450F}" destId="{BB325707-15CB-4C7A-BCC9-B61D196EC00A}" srcOrd="0" destOrd="0" presId="urn:microsoft.com/office/officeart/2005/8/layout/cycle6"/>
    <dgm:cxn modelId="{DCF30D72-B83E-4CDE-99B1-975EB489F54A}" srcId="{BC20F89E-8CBC-449F-A52E-111ED8EEDC33}" destId="{52C95755-169B-4972-B256-3BEA947198AD}" srcOrd="2" destOrd="0" parTransId="{72C140E9-A6E9-43B2-BEBB-76F52B392AB1}" sibTransId="{5AF11F9B-0C96-4C8F-A2CB-EAC701780075}"/>
    <dgm:cxn modelId="{DD954101-027F-461A-BF57-21A7FAE8D32A}" type="presOf" srcId="{BC20F89E-8CBC-449F-A52E-111ED8EEDC33}" destId="{26DF387E-9AA6-4D46-BDFC-CD15CDE02CCE}" srcOrd="0" destOrd="0" presId="urn:microsoft.com/office/officeart/2005/8/layout/cycle6"/>
    <dgm:cxn modelId="{5770E32D-1527-4FF6-B370-9AE037FF3E68}" type="presOf" srcId="{5AF11F9B-0C96-4C8F-A2CB-EAC701780075}" destId="{0FCC57A6-311E-4EA5-BA45-5B37704C607F}" srcOrd="0" destOrd="0" presId="urn:microsoft.com/office/officeart/2005/8/layout/cycle6"/>
    <dgm:cxn modelId="{66A119F7-503B-4274-A62C-E087A931C04B}" type="presOf" srcId="{2B027CD4-1A99-46DF-ACEE-CF2E47A40109}" destId="{C2F91009-E50C-4680-867E-9571ED0CFE81}" srcOrd="0" destOrd="0" presId="urn:microsoft.com/office/officeart/2005/8/layout/cycle6"/>
    <dgm:cxn modelId="{0420D9FB-117F-4936-8015-375827AD3088}" type="presOf" srcId="{52C95755-169B-4972-B256-3BEA947198AD}" destId="{A2574135-A1C0-49C1-8F6D-ECE1703A18B0}" srcOrd="0" destOrd="0" presId="urn:microsoft.com/office/officeart/2005/8/layout/cycle6"/>
    <dgm:cxn modelId="{57EF5103-1D79-4C02-AFC8-4F1774EFE5B7}" srcId="{BC20F89E-8CBC-449F-A52E-111ED8EEDC33}" destId="{E5C3D3D8-B79F-4077-94CB-8FEDE91B243A}" srcOrd="4" destOrd="0" parTransId="{16EADE76-7097-4281-8E5F-D88076E9FAC8}" sibTransId="{601C2F2B-74D9-49C2-8C5D-A06CEE2B0461}"/>
    <dgm:cxn modelId="{DE19FFCB-9D3A-4322-809B-44978D50C780}" type="presOf" srcId="{E5C3D3D8-B79F-4077-94CB-8FEDE91B243A}" destId="{499728E3-59F1-4482-BACC-5733DF5B1838}" srcOrd="0" destOrd="0" presId="urn:microsoft.com/office/officeart/2005/8/layout/cycle6"/>
    <dgm:cxn modelId="{20B824EB-4F9B-41CA-97DB-4A4BEA84A816}" type="presOf" srcId="{601C2F2B-74D9-49C2-8C5D-A06CEE2B0461}" destId="{28D4B3F7-0EAF-40E9-97C9-97A7EADAE9F5}" srcOrd="0" destOrd="0" presId="urn:microsoft.com/office/officeart/2005/8/layout/cycle6"/>
    <dgm:cxn modelId="{BE4411BF-9D3A-4322-A773-5366040615A9}" type="presOf" srcId="{8A3533DE-1834-47DE-836B-A4A0E7A9777D}" destId="{D12FA66C-E257-4651-BD4B-4229BC7C8471}" srcOrd="0" destOrd="0" presId="urn:microsoft.com/office/officeart/2005/8/layout/cycle6"/>
    <dgm:cxn modelId="{4CDBD275-93A9-4EBD-9584-C65C6137B115}" type="presOf" srcId="{F208F6B1-09D4-46AC-ABF0-B1A9251909AA}" destId="{18BA5C92-D85C-410D-BFB6-60091CFBD0B8}" srcOrd="0" destOrd="0" presId="urn:microsoft.com/office/officeart/2005/8/layout/cycle6"/>
    <dgm:cxn modelId="{BB4857FB-2DC6-427C-B07D-42FC8B04E130}" type="presOf" srcId="{04C38DB1-02B6-4E7A-AA9C-CCDBEDFEFA57}" destId="{46F2CDD6-ED26-4E30-B47C-EDFCF4868696}" srcOrd="0" destOrd="0" presId="urn:microsoft.com/office/officeart/2005/8/layout/cycle6"/>
    <dgm:cxn modelId="{EBC94463-965B-4F28-8029-E9038DA2F917}" srcId="{BC20F89E-8CBC-449F-A52E-111ED8EEDC33}" destId="{2A99B45F-1737-463C-A8D9-E23F7D8AAE1E}" srcOrd="0" destOrd="0" parTransId="{15CEAC06-3F15-40BA-B665-41F7E7ED8C46}" sibTransId="{F208F6B1-09D4-46AC-ABF0-B1A9251909AA}"/>
    <dgm:cxn modelId="{7164DDD0-A683-4988-B0BE-81594E094D9B}" srcId="{BC20F89E-8CBC-449F-A52E-111ED8EEDC33}" destId="{8A3533DE-1834-47DE-836B-A4A0E7A9777D}" srcOrd="3" destOrd="0" parTransId="{915EABC3-5EDA-40D0-AC3F-F400E7DF869A}" sibTransId="{2B027CD4-1A99-46DF-ACEE-CF2E47A40109}"/>
    <dgm:cxn modelId="{599F79AD-4F6F-4B38-BE51-75FC3BFD6CE5}" type="presParOf" srcId="{26DF387E-9AA6-4D46-BDFC-CD15CDE02CCE}" destId="{5CC8C88E-2A28-43CF-BBD6-86D7124A830A}" srcOrd="0" destOrd="0" presId="urn:microsoft.com/office/officeart/2005/8/layout/cycle6"/>
    <dgm:cxn modelId="{00BA4A45-B2F2-4CA6-9AE6-91A052FC5127}" type="presParOf" srcId="{26DF387E-9AA6-4D46-BDFC-CD15CDE02CCE}" destId="{3A2C1979-FBEB-4741-83F8-616FC3A2B4A6}" srcOrd="1" destOrd="0" presId="urn:microsoft.com/office/officeart/2005/8/layout/cycle6"/>
    <dgm:cxn modelId="{69567D06-1D1D-44B0-B622-5E551F1A2A38}" type="presParOf" srcId="{26DF387E-9AA6-4D46-BDFC-CD15CDE02CCE}" destId="{18BA5C92-D85C-410D-BFB6-60091CFBD0B8}" srcOrd="2" destOrd="0" presId="urn:microsoft.com/office/officeart/2005/8/layout/cycle6"/>
    <dgm:cxn modelId="{1708A854-E9C3-40D0-942E-083B8B0EDC10}" type="presParOf" srcId="{26DF387E-9AA6-4D46-BDFC-CD15CDE02CCE}" destId="{46F2CDD6-ED26-4E30-B47C-EDFCF4868696}" srcOrd="3" destOrd="0" presId="urn:microsoft.com/office/officeart/2005/8/layout/cycle6"/>
    <dgm:cxn modelId="{35E5039A-DA74-42A8-8CF2-75FF775E31A5}" type="presParOf" srcId="{26DF387E-9AA6-4D46-BDFC-CD15CDE02CCE}" destId="{D0667FCD-F8AB-4DD6-9E27-A26FA6B26826}" srcOrd="4" destOrd="0" presId="urn:microsoft.com/office/officeart/2005/8/layout/cycle6"/>
    <dgm:cxn modelId="{4895ED55-CE19-43FD-AAB2-18D84E3068FA}" type="presParOf" srcId="{26DF387E-9AA6-4D46-BDFC-CD15CDE02CCE}" destId="{0AA4A3AF-59FA-4A70-A4AF-6AF86DF80EEC}" srcOrd="5" destOrd="0" presId="urn:microsoft.com/office/officeart/2005/8/layout/cycle6"/>
    <dgm:cxn modelId="{58495AD5-FC4A-409F-A78F-F89E9134B091}" type="presParOf" srcId="{26DF387E-9AA6-4D46-BDFC-CD15CDE02CCE}" destId="{A2574135-A1C0-49C1-8F6D-ECE1703A18B0}" srcOrd="6" destOrd="0" presId="urn:microsoft.com/office/officeart/2005/8/layout/cycle6"/>
    <dgm:cxn modelId="{8C8CE755-9824-4C3B-B10E-BB171E6D2920}" type="presParOf" srcId="{26DF387E-9AA6-4D46-BDFC-CD15CDE02CCE}" destId="{42274AE0-9E25-4E34-81F6-472BFC4AE9E8}" srcOrd="7" destOrd="0" presId="urn:microsoft.com/office/officeart/2005/8/layout/cycle6"/>
    <dgm:cxn modelId="{AE5419A0-4D3B-4DA4-A1CF-F6D1BDC5737F}" type="presParOf" srcId="{26DF387E-9AA6-4D46-BDFC-CD15CDE02CCE}" destId="{0FCC57A6-311E-4EA5-BA45-5B37704C607F}" srcOrd="8" destOrd="0" presId="urn:microsoft.com/office/officeart/2005/8/layout/cycle6"/>
    <dgm:cxn modelId="{F2820C16-ECD1-46DD-8353-E382634B6F3E}" type="presParOf" srcId="{26DF387E-9AA6-4D46-BDFC-CD15CDE02CCE}" destId="{D12FA66C-E257-4651-BD4B-4229BC7C8471}" srcOrd="9" destOrd="0" presId="urn:microsoft.com/office/officeart/2005/8/layout/cycle6"/>
    <dgm:cxn modelId="{F5028123-7E75-4FDB-ACD2-88BD9A0BF647}" type="presParOf" srcId="{26DF387E-9AA6-4D46-BDFC-CD15CDE02CCE}" destId="{64AFB91C-7514-4EC1-BA14-7F99A56EA2AE}" srcOrd="10" destOrd="0" presId="urn:microsoft.com/office/officeart/2005/8/layout/cycle6"/>
    <dgm:cxn modelId="{E3AAF312-78AF-42EB-BD26-00BBA21D766F}" type="presParOf" srcId="{26DF387E-9AA6-4D46-BDFC-CD15CDE02CCE}" destId="{C2F91009-E50C-4680-867E-9571ED0CFE81}" srcOrd="11" destOrd="0" presId="urn:microsoft.com/office/officeart/2005/8/layout/cycle6"/>
    <dgm:cxn modelId="{56861A97-20EE-4B12-9DEA-C2A2E625B060}" type="presParOf" srcId="{26DF387E-9AA6-4D46-BDFC-CD15CDE02CCE}" destId="{499728E3-59F1-4482-BACC-5733DF5B1838}" srcOrd="12" destOrd="0" presId="urn:microsoft.com/office/officeart/2005/8/layout/cycle6"/>
    <dgm:cxn modelId="{1440AAE7-595B-4F7B-939E-29E2A4D4B027}" type="presParOf" srcId="{26DF387E-9AA6-4D46-BDFC-CD15CDE02CCE}" destId="{97744F75-CA37-4F96-AAB5-E761AE44E91B}" srcOrd="13" destOrd="0" presId="urn:microsoft.com/office/officeart/2005/8/layout/cycle6"/>
    <dgm:cxn modelId="{6E8FE731-C369-4CB5-8EF2-44700DA81B01}" type="presParOf" srcId="{26DF387E-9AA6-4D46-BDFC-CD15CDE02CCE}" destId="{28D4B3F7-0EAF-40E9-97C9-97A7EADAE9F5}" srcOrd="14" destOrd="0" presId="urn:microsoft.com/office/officeart/2005/8/layout/cycle6"/>
    <dgm:cxn modelId="{BF592E91-C6CC-40E6-8746-561C7589E920}" type="presParOf" srcId="{26DF387E-9AA6-4D46-BDFC-CD15CDE02CCE}" destId="{B80B064B-F6D0-444F-88FD-C0D8C01352BA}" srcOrd="15" destOrd="0" presId="urn:microsoft.com/office/officeart/2005/8/layout/cycle6"/>
    <dgm:cxn modelId="{3DE1DA93-E2B5-41E1-99B5-44240BA5E084}" type="presParOf" srcId="{26DF387E-9AA6-4D46-BDFC-CD15CDE02CCE}" destId="{52A587FD-36ED-43CC-9AA9-596F21D582A1}" srcOrd="16" destOrd="0" presId="urn:microsoft.com/office/officeart/2005/8/layout/cycle6"/>
    <dgm:cxn modelId="{0FB6CFE3-A6F5-49EE-8D71-FF68D4AB7FF2}" type="presParOf" srcId="{26DF387E-9AA6-4D46-BDFC-CD15CDE02CCE}" destId="{BB325707-15CB-4C7A-BCC9-B61D196EC00A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E9098-76B3-4081-AFF1-B732A1A61B2D}">
      <dsp:nvSpPr>
        <dsp:cNvPr id="0" name=""/>
        <dsp:cNvSpPr/>
      </dsp:nvSpPr>
      <dsp:spPr>
        <a:xfrm>
          <a:off x="0" y="0"/>
          <a:ext cx="3407042" cy="398143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t-BR" sz="2200" b="1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Quantitativa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t-BR" sz="2000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Critério</a:t>
          </a:r>
        </a:p>
      </dsp:txBody>
      <dsp:txXfrm>
        <a:off x="0" y="0"/>
        <a:ext cx="3407042" cy="1194429"/>
      </dsp:txXfrm>
    </dsp:sp>
    <dsp:sp modelId="{796099B1-0425-4FEC-81AE-D6BF63D23F18}">
      <dsp:nvSpPr>
        <dsp:cNvPr id="0" name=""/>
        <dsp:cNvSpPr/>
      </dsp:nvSpPr>
      <dsp:spPr>
        <a:xfrm>
          <a:off x="344246" y="1194429"/>
          <a:ext cx="2725633" cy="258793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Orçamento</a:t>
          </a:r>
        </a:p>
      </dsp:txBody>
      <dsp:txXfrm>
        <a:off x="420044" y="1270227"/>
        <a:ext cx="2574037" cy="2436335"/>
      </dsp:txXfrm>
    </dsp:sp>
    <dsp:sp modelId="{09A14F8B-1365-46AC-9C90-1E3B4D9CD337}">
      <dsp:nvSpPr>
        <dsp:cNvPr id="0" name=""/>
        <dsp:cNvSpPr/>
      </dsp:nvSpPr>
      <dsp:spPr>
        <a:xfrm>
          <a:off x="3666112" y="0"/>
          <a:ext cx="3407042" cy="398143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t-BR" sz="2200" b="1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Qualitativa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ts val="300"/>
            </a:spcAft>
            <a:buNone/>
          </a:pPr>
          <a:r>
            <a:rPr lang="pt-BR" sz="2000" kern="1200" dirty="0">
              <a:solidFill>
                <a:schemeClr val="accent2">
                  <a:lumMod val="50000"/>
                </a:schemeClr>
              </a:solidFill>
              <a:latin typeface="+mn-lt"/>
              <a:ea typeface="+mn-ea"/>
              <a:cs typeface="+mn-cs"/>
            </a:rPr>
            <a:t>Fatores de Análise</a:t>
          </a:r>
        </a:p>
      </dsp:txBody>
      <dsp:txXfrm>
        <a:off x="3666112" y="0"/>
        <a:ext cx="3407042" cy="1194429"/>
      </dsp:txXfrm>
    </dsp:sp>
    <dsp:sp modelId="{7D085242-2660-4208-A7A7-6CF9FE450A61}">
      <dsp:nvSpPr>
        <dsp:cNvPr id="0" name=""/>
        <dsp:cNvSpPr/>
      </dsp:nvSpPr>
      <dsp:spPr>
        <a:xfrm>
          <a:off x="4006816" y="1194624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Relevância Estratégica do Processo</a:t>
          </a:r>
        </a:p>
      </dsp:txBody>
      <dsp:txXfrm>
        <a:off x="4018012" y="1205820"/>
        <a:ext cx="2703241" cy="359858"/>
      </dsp:txXfrm>
    </dsp:sp>
    <dsp:sp modelId="{FE937DB3-EBD7-4160-A069-3F977B777690}">
      <dsp:nvSpPr>
        <dsp:cNvPr id="0" name=""/>
        <dsp:cNvSpPr/>
      </dsp:nvSpPr>
      <dsp:spPr>
        <a:xfrm>
          <a:off x="4006816" y="1635682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Demandas TCU/CGU/MP </a:t>
          </a:r>
        </a:p>
      </dsp:txBody>
      <dsp:txXfrm>
        <a:off x="4018012" y="1646878"/>
        <a:ext cx="2703241" cy="359858"/>
      </dsp:txXfrm>
    </dsp:sp>
    <dsp:sp modelId="{3DCB4031-2211-4E16-93FD-ED3B84EFEBE9}">
      <dsp:nvSpPr>
        <dsp:cNvPr id="0" name=""/>
        <dsp:cNvSpPr/>
      </dsp:nvSpPr>
      <dsp:spPr>
        <a:xfrm>
          <a:off x="4006816" y="2076741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Demanda Judicial em Saúde</a:t>
          </a:r>
        </a:p>
      </dsp:txBody>
      <dsp:txXfrm>
        <a:off x="4018012" y="2087937"/>
        <a:ext cx="2703241" cy="359858"/>
      </dsp:txXfrm>
    </dsp:sp>
    <dsp:sp modelId="{3EFD411D-4A17-4451-BAE0-B88F6E3C2A34}">
      <dsp:nvSpPr>
        <dsp:cNvPr id="0" name=""/>
        <dsp:cNvSpPr/>
      </dsp:nvSpPr>
      <dsp:spPr>
        <a:xfrm>
          <a:off x="4006816" y="2517799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Recursos Humanos </a:t>
          </a:r>
        </a:p>
      </dsp:txBody>
      <dsp:txXfrm>
        <a:off x="4018012" y="2528995"/>
        <a:ext cx="2703241" cy="359858"/>
      </dsp:txXfrm>
    </dsp:sp>
    <dsp:sp modelId="{99C4EA82-F688-4993-8D64-A50356E095AE}">
      <dsp:nvSpPr>
        <dsp:cNvPr id="0" name=""/>
        <dsp:cNvSpPr/>
      </dsp:nvSpPr>
      <dsp:spPr>
        <a:xfrm>
          <a:off x="4006816" y="2958857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3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Recursos Tecnológicos</a:t>
          </a:r>
        </a:p>
      </dsp:txBody>
      <dsp:txXfrm>
        <a:off x="4018012" y="2970053"/>
        <a:ext cx="2703241" cy="359858"/>
      </dsp:txXfrm>
    </dsp:sp>
    <dsp:sp modelId="{0FA0B6B2-A040-4C36-8187-A0B550B12537}">
      <dsp:nvSpPr>
        <dsp:cNvPr id="0" name=""/>
        <dsp:cNvSpPr/>
      </dsp:nvSpPr>
      <dsp:spPr>
        <a:xfrm>
          <a:off x="4006816" y="3399916"/>
          <a:ext cx="2725633" cy="38225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/>
            <a:t>Estrutura Organizacional</a:t>
          </a:r>
        </a:p>
      </dsp:txBody>
      <dsp:txXfrm>
        <a:off x="4018012" y="3411112"/>
        <a:ext cx="2703241" cy="3598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582B9-4AE6-45FC-BB40-7CDA4F65783A}">
      <dsp:nvSpPr>
        <dsp:cNvPr id="0" name=""/>
        <dsp:cNvSpPr/>
      </dsp:nvSpPr>
      <dsp:spPr>
        <a:xfrm>
          <a:off x="266772" y="243618"/>
          <a:ext cx="2024784" cy="63274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83BD5F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579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Prioridade</a:t>
          </a:r>
          <a:r>
            <a:rPr lang="pt-BR" sz="1700" kern="1200" dirty="0">
              <a:solidFill>
                <a:srgbClr val="006666"/>
              </a:solidFill>
            </a:rPr>
            <a:t> </a:t>
          </a: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Alta</a:t>
          </a:r>
        </a:p>
      </dsp:txBody>
      <dsp:txXfrm>
        <a:off x="266772" y="243618"/>
        <a:ext cx="2024784" cy="632745"/>
      </dsp:txXfrm>
    </dsp:sp>
    <dsp:sp modelId="{636B6D75-A797-4E40-90A6-813AEB433858}">
      <dsp:nvSpPr>
        <dsp:cNvPr id="0" name=""/>
        <dsp:cNvSpPr/>
      </dsp:nvSpPr>
      <dsp:spPr>
        <a:xfrm>
          <a:off x="182406" y="152222"/>
          <a:ext cx="442921" cy="664382"/>
        </a:xfrm>
        <a:prstGeom prst="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037290-94B0-466E-AC01-7CEB7A9FD2BF}">
      <dsp:nvSpPr>
        <dsp:cNvPr id="0" name=""/>
        <dsp:cNvSpPr/>
      </dsp:nvSpPr>
      <dsp:spPr>
        <a:xfrm>
          <a:off x="266772" y="1040174"/>
          <a:ext cx="2024784" cy="63274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83BD5F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579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Prioridade</a:t>
          </a:r>
          <a:r>
            <a:rPr lang="pt-BR" sz="1700" kern="1200" dirty="0">
              <a:solidFill>
                <a:srgbClr val="006666"/>
              </a:solidFill>
            </a:rPr>
            <a:t> </a:t>
          </a: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Média</a:t>
          </a:r>
        </a:p>
      </dsp:txBody>
      <dsp:txXfrm>
        <a:off x="266772" y="1040174"/>
        <a:ext cx="2024784" cy="632745"/>
      </dsp:txXfrm>
    </dsp:sp>
    <dsp:sp modelId="{8E08B5EC-E850-4F66-B893-5D98111DA9BB}">
      <dsp:nvSpPr>
        <dsp:cNvPr id="0" name=""/>
        <dsp:cNvSpPr/>
      </dsp:nvSpPr>
      <dsp:spPr>
        <a:xfrm>
          <a:off x="182406" y="948777"/>
          <a:ext cx="442921" cy="664382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A4FB0A-7986-490A-835A-249CDEF62510}">
      <dsp:nvSpPr>
        <dsp:cNvPr id="0" name=""/>
        <dsp:cNvSpPr/>
      </dsp:nvSpPr>
      <dsp:spPr>
        <a:xfrm>
          <a:off x="266772" y="1836729"/>
          <a:ext cx="2024784" cy="63274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rgbClr val="83BD5F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28579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Prioridade</a:t>
          </a:r>
          <a:r>
            <a:rPr lang="pt-BR" sz="1700" kern="1200" dirty="0">
              <a:solidFill>
                <a:srgbClr val="006666"/>
              </a:solidFill>
            </a:rPr>
            <a:t> </a:t>
          </a:r>
          <a:r>
            <a:rPr lang="pt-BR" sz="1700" kern="1200" dirty="0">
              <a:solidFill>
                <a:schemeClr val="accent2">
                  <a:lumMod val="50000"/>
                </a:schemeClr>
              </a:solidFill>
            </a:rPr>
            <a:t>Baixa</a:t>
          </a:r>
        </a:p>
      </dsp:txBody>
      <dsp:txXfrm>
        <a:off x="266772" y="1836729"/>
        <a:ext cx="2024784" cy="632745"/>
      </dsp:txXfrm>
    </dsp:sp>
    <dsp:sp modelId="{3E8AD531-FE13-4D8A-A30A-1D909FB34AB2}">
      <dsp:nvSpPr>
        <dsp:cNvPr id="0" name=""/>
        <dsp:cNvSpPr/>
      </dsp:nvSpPr>
      <dsp:spPr>
        <a:xfrm>
          <a:off x="182406" y="1745333"/>
          <a:ext cx="442921" cy="664382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CDF304-8B1A-4217-8908-3D6F74FC6EC2}">
      <dsp:nvSpPr>
        <dsp:cNvPr id="0" name=""/>
        <dsp:cNvSpPr/>
      </dsp:nvSpPr>
      <dsp:spPr>
        <a:xfrm>
          <a:off x="558079" y="736685"/>
          <a:ext cx="5394765" cy="2787982"/>
        </a:xfrm>
        <a:prstGeom prst="rect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5400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3DD61D7-C0EB-47AA-B333-DB2C8BA615F1}">
      <dsp:nvSpPr>
        <dsp:cNvPr id="0" name=""/>
        <dsp:cNvSpPr/>
      </dsp:nvSpPr>
      <dsp:spPr>
        <a:xfrm>
          <a:off x="742925" y="1051319"/>
          <a:ext cx="2505155" cy="2385084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>
              <a:solidFill>
                <a:schemeClr val="accent2">
                  <a:lumMod val="50000"/>
                </a:schemeClr>
              </a:solidFill>
            </a:rPr>
            <a:t>(2) Sim, existe</a:t>
          </a:r>
        </a:p>
      </dsp:txBody>
      <dsp:txXfrm>
        <a:off x="742925" y="1051319"/>
        <a:ext cx="2505155" cy="2385084"/>
      </dsp:txXfrm>
    </dsp:sp>
    <dsp:sp modelId="{E11B2E83-C52B-4665-9E17-BCD7768C9350}">
      <dsp:nvSpPr>
        <dsp:cNvPr id="0" name=""/>
        <dsp:cNvSpPr/>
      </dsp:nvSpPr>
      <dsp:spPr>
        <a:xfrm>
          <a:off x="3280265" y="1062743"/>
          <a:ext cx="2505155" cy="2385084"/>
        </a:xfrm>
        <a:prstGeom prst="rect">
          <a:avLst/>
        </a:prstGeom>
        <a:solidFill>
          <a:schemeClr val="lt1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>
              <a:solidFill>
                <a:schemeClr val="accent2">
                  <a:lumMod val="50000"/>
                </a:schemeClr>
              </a:solidFill>
            </a:rPr>
            <a:t>(1 ) Não Existe</a:t>
          </a:r>
        </a:p>
      </dsp:txBody>
      <dsp:txXfrm>
        <a:off x="3280265" y="1062743"/>
        <a:ext cx="2505155" cy="2385084"/>
      </dsp:txXfrm>
    </dsp:sp>
    <dsp:sp modelId="{50EC4F99-0A45-431E-9037-E902352E15E1}">
      <dsp:nvSpPr>
        <dsp:cNvPr id="0" name=""/>
        <dsp:cNvSpPr/>
      </dsp:nvSpPr>
      <dsp:spPr>
        <a:xfrm>
          <a:off x="0" y="178749"/>
          <a:ext cx="1054149" cy="1054149"/>
        </a:xfrm>
        <a:prstGeom prst="plus">
          <a:avLst>
            <a:gd name="adj" fmla="val 3281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46BEE9-DF72-4050-B85E-2BEDE112EA6D}">
      <dsp:nvSpPr>
        <dsp:cNvPr id="0" name=""/>
        <dsp:cNvSpPr/>
      </dsp:nvSpPr>
      <dsp:spPr>
        <a:xfrm>
          <a:off x="5208739" y="557846"/>
          <a:ext cx="992140" cy="339997"/>
        </a:xfrm>
        <a:prstGeom prst="rect">
          <a:avLst/>
        </a:prstGeom>
        <a:solidFill>
          <a:schemeClr val="accent2">
            <a:shade val="50000"/>
            <a:hueOff val="-591173"/>
            <a:satOff val="7783"/>
            <a:lumOff val="46617"/>
            <a:alphaOff val="0"/>
          </a:schemeClr>
        </a:solidFill>
        <a:ln w="6350" cap="flat" cmpd="sng" algn="ctr">
          <a:solidFill>
            <a:schemeClr val="accent2">
              <a:shade val="50000"/>
              <a:hueOff val="-591173"/>
              <a:satOff val="7783"/>
              <a:lumOff val="46617"/>
              <a:alphaOff val="0"/>
            </a:schemeClr>
          </a:solidFill>
          <a:prstDash val="solid"/>
          <a:miter lim="800000"/>
        </a:ln>
        <a:effectLst/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87D871-817D-4FFE-B0A6-7A4ADCD6A3AE}">
      <dsp:nvSpPr>
        <dsp:cNvPr id="0" name=""/>
        <dsp:cNvSpPr/>
      </dsp:nvSpPr>
      <dsp:spPr>
        <a:xfrm>
          <a:off x="3255461" y="1067843"/>
          <a:ext cx="620" cy="2277985"/>
        </a:xfrm>
        <a:prstGeom prst="line">
          <a:avLst/>
        </a:pr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8C88E-2A28-43CF-BBD6-86D7124A830A}">
      <dsp:nvSpPr>
        <dsp:cNvPr id="0" name=""/>
        <dsp:cNvSpPr/>
      </dsp:nvSpPr>
      <dsp:spPr>
        <a:xfrm>
          <a:off x="3468982" y="1384"/>
          <a:ext cx="1313459" cy="85374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Relevância Estratégica do Processo</a:t>
          </a:r>
        </a:p>
      </dsp:txBody>
      <dsp:txXfrm>
        <a:off x="3510659" y="43061"/>
        <a:ext cx="1230105" cy="770394"/>
      </dsp:txXfrm>
    </dsp:sp>
    <dsp:sp modelId="{18BA5C92-D85C-410D-BFB6-60091CFBD0B8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2677772" y="113084"/>
              </a:moveTo>
              <a:arcTo wR="2012635" hR="2012635" stAng="17357876" swAng="1502573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F2CDD6-ED26-4E30-B47C-EDFCF4868696}">
      <dsp:nvSpPr>
        <dsp:cNvPr id="0" name=""/>
        <dsp:cNvSpPr/>
      </dsp:nvSpPr>
      <dsp:spPr>
        <a:xfrm>
          <a:off x="5211976" y="1007702"/>
          <a:ext cx="1313459" cy="853748"/>
        </a:xfrm>
        <a:prstGeom prst="roundRect">
          <a:avLst/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Demandas TCU/CGU/MP</a:t>
          </a:r>
        </a:p>
      </dsp:txBody>
      <dsp:txXfrm>
        <a:off x="5253653" y="1049379"/>
        <a:ext cx="1230105" cy="770394"/>
      </dsp:txXfrm>
    </dsp:sp>
    <dsp:sp modelId="{0AA4A3AF-59FA-4A70-A4AF-6AF86DF80EEC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3943360" y="1444299"/>
              </a:moveTo>
              <a:arcTo wR="2012635" hR="2012635" stAng="20615848" swAng="1968304"/>
            </a:path>
          </a:pathLst>
        </a:custGeom>
        <a:noFill/>
        <a:ln w="6350" cap="flat" cmpd="sng" algn="ctr">
          <a:solidFill>
            <a:schemeClr val="accent3">
              <a:hueOff val="542120"/>
              <a:satOff val="20000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574135-A1C0-49C1-8F6D-ECE1703A18B0}">
      <dsp:nvSpPr>
        <dsp:cNvPr id="0" name=""/>
        <dsp:cNvSpPr/>
      </dsp:nvSpPr>
      <dsp:spPr>
        <a:xfrm>
          <a:off x="5211976" y="3020338"/>
          <a:ext cx="1313459" cy="853748"/>
        </a:xfrm>
        <a:prstGeom prst="roundRect">
          <a:avLst/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Demanda Judicial em Saúde</a:t>
          </a:r>
        </a:p>
      </dsp:txBody>
      <dsp:txXfrm>
        <a:off x="5253653" y="3062015"/>
        <a:ext cx="1230105" cy="770394"/>
      </dsp:txXfrm>
    </dsp:sp>
    <dsp:sp modelId="{0FCC57A6-311E-4EA5-BA45-5B37704C607F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3419317" y="3452062"/>
              </a:moveTo>
              <a:arcTo wR="2012635" hR="2012635" stAng="2739551" swAng="1502573"/>
            </a:path>
          </a:pathLst>
        </a:custGeom>
        <a:noFill/>
        <a:ln w="6350" cap="flat" cmpd="sng" algn="ctr">
          <a:solidFill>
            <a:schemeClr val="accent3">
              <a:hueOff val="1084240"/>
              <a:satOff val="40000"/>
              <a:lumOff val="-588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FA66C-E257-4651-BD4B-4229BC7C8471}">
      <dsp:nvSpPr>
        <dsp:cNvPr id="0" name=""/>
        <dsp:cNvSpPr/>
      </dsp:nvSpPr>
      <dsp:spPr>
        <a:xfrm>
          <a:off x="3468982" y="4026656"/>
          <a:ext cx="1313459" cy="853748"/>
        </a:xfrm>
        <a:prstGeom prst="roundRect">
          <a:avLst/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Recursos Humanos</a:t>
          </a:r>
        </a:p>
      </dsp:txBody>
      <dsp:txXfrm>
        <a:off x="3510659" y="4068333"/>
        <a:ext cx="1230105" cy="770394"/>
      </dsp:txXfrm>
    </dsp:sp>
    <dsp:sp modelId="{C2F91009-E50C-4680-867E-9571ED0CFE81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1347499" y="3912187"/>
              </a:moveTo>
              <a:arcTo wR="2012635" hR="2012635" stAng="6557876" swAng="1502573"/>
            </a:path>
          </a:pathLst>
        </a:custGeom>
        <a:noFill/>
        <a:ln w="6350" cap="flat" cmpd="sng" algn="ctr">
          <a:solidFill>
            <a:schemeClr val="accent3">
              <a:hueOff val="1626359"/>
              <a:satOff val="60000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728E3-59F1-4482-BACC-5733DF5B1838}">
      <dsp:nvSpPr>
        <dsp:cNvPr id="0" name=""/>
        <dsp:cNvSpPr/>
      </dsp:nvSpPr>
      <dsp:spPr>
        <a:xfrm>
          <a:off x="1725989" y="3020338"/>
          <a:ext cx="1313459" cy="853748"/>
        </a:xfrm>
        <a:prstGeom prst="roundRect">
          <a:avLst/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Recursos Tecnológicos</a:t>
          </a:r>
        </a:p>
      </dsp:txBody>
      <dsp:txXfrm>
        <a:off x="1767666" y="3062015"/>
        <a:ext cx="1230105" cy="770394"/>
      </dsp:txXfrm>
    </dsp:sp>
    <dsp:sp modelId="{28D4B3F7-0EAF-40E9-97C9-97A7EADAE9F5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81911" y="2580971"/>
              </a:moveTo>
              <a:arcTo wR="2012635" hR="2012635" stAng="9815848" swAng="1968304"/>
            </a:path>
          </a:pathLst>
        </a:custGeom>
        <a:noFill/>
        <a:ln w="6350" cap="flat" cmpd="sng" algn="ctr">
          <a:solidFill>
            <a:schemeClr val="accent3">
              <a:hueOff val="2168479"/>
              <a:satOff val="80000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0B064B-F6D0-444F-88FD-C0D8C01352BA}">
      <dsp:nvSpPr>
        <dsp:cNvPr id="0" name=""/>
        <dsp:cNvSpPr/>
      </dsp:nvSpPr>
      <dsp:spPr>
        <a:xfrm>
          <a:off x="1725989" y="1007702"/>
          <a:ext cx="1313459" cy="853748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/>
            <a:t>Estrutura Organizacional</a:t>
          </a:r>
        </a:p>
      </dsp:txBody>
      <dsp:txXfrm>
        <a:off x="1767666" y="1049379"/>
        <a:ext cx="1230105" cy="770394"/>
      </dsp:txXfrm>
    </dsp:sp>
    <dsp:sp modelId="{BB325707-15CB-4C7A-BCC9-B61D196EC00A}">
      <dsp:nvSpPr>
        <dsp:cNvPr id="0" name=""/>
        <dsp:cNvSpPr/>
      </dsp:nvSpPr>
      <dsp:spPr>
        <a:xfrm>
          <a:off x="2113076" y="428258"/>
          <a:ext cx="4025271" cy="4025271"/>
        </a:xfrm>
        <a:custGeom>
          <a:avLst/>
          <a:gdLst/>
          <a:ahLst/>
          <a:cxnLst/>
          <a:rect l="0" t="0" r="0" b="0"/>
          <a:pathLst>
            <a:path>
              <a:moveTo>
                <a:pt x="605954" y="573208"/>
              </a:moveTo>
              <a:arcTo wR="2012635" hR="2012635" stAng="13539551" swAng="1502573"/>
            </a:path>
          </a:pathLst>
        </a:custGeom>
        <a:noFill/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xmlns="" id="{D974CF49-CBFC-49CA-8032-1254EFE3C6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9EDDB2A2-DDFA-4946-AD39-39F7B95F42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E97C9-CD90-4922-9C8A-F15160D48F0F}" type="datetimeFigureOut">
              <a:rPr lang="pt-BR" smtClean="0"/>
              <a:pPr/>
              <a:t>14/06/2021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3999BA98-169D-4B79-95A0-3020BBED6C0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070698DC-85F4-4B17-A437-1A4DE95D7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570EFD-6125-4CE1-B601-07D547866A5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0287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A7AA6-65EE-4749-92D2-530AD30719D5}" type="datetimeFigureOut">
              <a:rPr lang="pt-BR" smtClean="0"/>
              <a:pPr/>
              <a:t>14/06/2021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5A6D-0ECC-44E5-A42B-40F40FE81E0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D5A6D-0ECC-44E5-A42B-40F40FE81E07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D5A6D-0ECC-44E5-A42B-40F40FE81E07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âmina de Abert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4A8E3E4B-F825-40DD-B6D9-21742BA7FD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725" y="2834869"/>
            <a:ext cx="4400550" cy="118826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BF5628AC-0392-416A-B01C-72B6745FD6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2922" y="214776"/>
            <a:ext cx="2105455" cy="58009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37449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exto com gráfico esquer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6933011" y="1085850"/>
            <a:ext cx="3886200" cy="1285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6933011" y="2619375"/>
            <a:ext cx="3886200" cy="32791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5" name="Espaço Reservado para Gráfico 4"/>
          <p:cNvSpPr>
            <a:spLocks noGrp="1"/>
          </p:cNvSpPr>
          <p:nvPr>
            <p:ph type="chart" sz="quarter" idx="17"/>
          </p:nvPr>
        </p:nvSpPr>
        <p:spPr>
          <a:xfrm>
            <a:off x="1000124" y="1085850"/>
            <a:ext cx="5095875" cy="4812634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gráfico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4056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foto com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6933011" y="1924050"/>
            <a:ext cx="3886200" cy="1714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5"/>
          </p:nvPr>
        </p:nvSpPr>
        <p:spPr>
          <a:xfrm>
            <a:off x="0" y="1924050"/>
            <a:ext cx="6096000" cy="3648076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6933011" y="3910474"/>
            <a:ext cx="3886200" cy="16616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3594031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ópicos com íc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190624" y="1092728"/>
            <a:ext cx="9628587" cy="964672"/>
          </a:xfrm>
          <a:prstGeom prst="rect">
            <a:avLst/>
          </a:prstGeom>
        </p:spPr>
        <p:txBody>
          <a:bodyPr wrap="square" anchor="ctr" anchorCtr="1">
            <a:normAutofit/>
          </a:bodyPr>
          <a:lstStyle>
            <a:lvl1pPr algn="ctr">
              <a:defRPr sz="4400" b="1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190624" y="3767446"/>
            <a:ext cx="3886200" cy="6572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1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190624" y="4558021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12" name="Espaço Reservado para Texto 3"/>
          <p:cNvSpPr>
            <a:spLocks noGrp="1"/>
          </p:cNvSpPr>
          <p:nvPr>
            <p:ph type="body" sz="quarter" idx="17" hasCustomPrompt="1"/>
          </p:nvPr>
        </p:nvSpPr>
        <p:spPr>
          <a:xfrm>
            <a:off x="6933011" y="3767446"/>
            <a:ext cx="3886200" cy="666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3" name="Espaço Reservado para Texto 3"/>
          <p:cNvSpPr>
            <a:spLocks noGrp="1"/>
          </p:cNvSpPr>
          <p:nvPr>
            <p:ph type="body" sz="quarter" idx="18" hasCustomPrompt="1"/>
          </p:nvPr>
        </p:nvSpPr>
        <p:spPr>
          <a:xfrm>
            <a:off x="6933011" y="4558020"/>
            <a:ext cx="3886200" cy="8953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2792622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ópicos com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190624" y="1092728"/>
            <a:ext cx="9628587" cy="964672"/>
          </a:xfrm>
          <a:prstGeom prst="rect">
            <a:avLst/>
          </a:prstGeom>
        </p:spPr>
        <p:txBody>
          <a:bodyPr wrap="square" anchor="ctr" anchorCtr="1">
            <a:normAutofit/>
          </a:bodyPr>
          <a:lstStyle>
            <a:lvl1pPr algn="ctr">
              <a:defRPr sz="4400" b="1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190624" y="3143556"/>
            <a:ext cx="3886200" cy="4137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1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190624" y="5215246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4" name="Espaço Reservado para Imagem 3"/>
          <p:cNvSpPr>
            <a:spLocks noGrp="1"/>
          </p:cNvSpPr>
          <p:nvPr>
            <p:ph type="pic" sz="quarter" idx="19"/>
          </p:nvPr>
        </p:nvSpPr>
        <p:spPr>
          <a:xfrm>
            <a:off x="1190624" y="3767138"/>
            <a:ext cx="3886201" cy="123825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20" hasCustomPrompt="1"/>
          </p:nvPr>
        </p:nvSpPr>
        <p:spPr>
          <a:xfrm>
            <a:off x="6933010" y="3143556"/>
            <a:ext cx="3886200" cy="4146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5" name="Espaço Reservado para Texto 3"/>
          <p:cNvSpPr>
            <a:spLocks noGrp="1"/>
          </p:cNvSpPr>
          <p:nvPr>
            <p:ph type="body" sz="quarter" idx="21" hasCustomPrompt="1"/>
          </p:nvPr>
        </p:nvSpPr>
        <p:spPr>
          <a:xfrm>
            <a:off x="6933010" y="5215246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16" name="Espaço Reservado para Imagem 3"/>
          <p:cNvSpPr>
            <a:spLocks noGrp="1"/>
          </p:cNvSpPr>
          <p:nvPr>
            <p:ph type="pic" sz="quarter" idx="22"/>
          </p:nvPr>
        </p:nvSpPr>
        <p:spPr>
          <a:xfrm>
            <a:off x="6933010" y="3767138"/>
            <a:ext cx="3886201" cy="123825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99919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exto com gráfico dire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000124" y="2457451"/>
            <a:ext cx="3886200" cy="1123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000124" y="3857625"/>
            <a:ext cx="3886200" cy="13074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5" name="Espaço Reservado para Gráfico 4"/>
          <p:cNvSpPr>
            <a:spLocks noGrp="1"/>
          </p:cNvSpPr>
          <p:nvPr>
            <p:ph type="chart" sz="quarter" idx="17"/>
          </p:nvPr>
        </p:nvSpPr>
        <p:spPr>
          <a:xfrm>
            <a:off x="5723336" y="1085850"/>
            <a:ext cx="5095875" cy="4812634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gráfico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2072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ações com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7991475" y="1085850"/>
            <a:ext cx="2827736" cy="441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7" name="Espaço Reservado para Imagem 2"/>
          <p:cNvSpPr>
            <a:spLocks noGrp="1"/>
          </p:cNvSpPr>
          <p:nvPr>
            <p:ph type="pic" sz="quarter" idx="16"/>
          </p:nvPr>
        </p:nvSpPr>
        <p:spPr>
          <a:xfrm>
            <a:off x="1276350" y="0"/>
            <a:ext cx="2105025" cy="419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13" name="Espaço Reservado para Texto 3"/>
          <p:cNvSpPr>
            <a:spLocks noGrp="1"/>
          </p:cNvSpPr>
          <p:nvPr>
            <p:ph type="body" sz="quarter" idx="19" hasCustomPrompt="1"/>
          </p:nvPr>
        </p:nvSpPr>
        <p:spPr>
          <a:xfrm>
            <a:off x="1360706" y="4466196"/>
            <a:ext cx="1857375" cy="6572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5" name="Espaço Reservado para Texto 3"/>
          <p:cNvSpPr>
            <a:spLocks noGrp="1"/>
          </p:cNvSpPr>
          <p:nvPr>
            <p:ph type="body" sz="quarter" idx="20" hasCustomPrompt="1"/>
          </p:nvPr>
        </p:nvSpPr>
        <p:spPr>
          <a:xfrm>
            <a:off x="1360706" y="5256771"/>
            <a:ext cx="1857375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16" name="Espaço Reservado para Texto 3"/>
          <p:cNvSpPr>
            <a:spLocks noGrp="1"/>
          </p:cNvSpPr>
          <p:nvPr>
            <p:ph type="body" sz="quarter" idx="21" hasCustomPrompt="1"/>
          </p:nvPr>
        </p:nvSpPr>
        <p:spPr>
          <a:xfrm>
            <a:off x="3500438" y="4466196"/>
            <a:ext cx="1857375" cy="6572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7" name="Espaço Reservado para Texto 3"/>
          <p:cNvSpPr>
            <a:spLocks noGrp="1"/>
          </p:cNvSpPr>
          <p:nvPr>
            <p:ph type="body" sz="quarter" idx="22" hasCustomPrompt="1"/>
          </p:nvPr>
        </p:nvSpPr>
        <p:spPr>
          <a:xfrm>
            <a:off x="3500438" y="5256771"/>
            <a:ext cx="1857375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18" name="Espaço Reservado para Texto 3"/>
          <p:cNvSpPr>
            <a:spLocks noGrp="1"/>
          </p:cNvSpPr>
          <p:nvPr>
            <p:ph type="body" sz="quarter" idx="23" hasCustomPrompt="1"/>
          </p:nvPr>
        </p:nvSpPr>
        <p:spPr>
          <a:xfrm>
            <a:off x="5638800" y="4466196"/>
            <a:ext cx="1857375" cy="6572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9" name="Espaço Reservado para Texto 3"/>
          <p:cNvSpPr>
            <a:spLocks noGrp="1"/>
          </p:cNvSpPr>
          <p:nvPr>
            <p:ph type="body" sz="quarter" idx="24" hasCustomPrompt="1"/>
          </p:nvPr>
        </p:nvSpPr>
        <p:spPr>
          <a:xfrm>
            <a:off x="5638800" y="5256771"/>
            <a:ext cx="1857375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22" name="Espaço Reservado para Imagem 2"/>
          <p:cNvSpPr>
            <a:spLocks noGrp="1"/>
          </p:cNvSpPr>
          <p:nvPr>
            <p:ph type="pic" sz="quarter" idx="25"/>
          </p:nvPr>
        </p:nvSpPr>
        <p:spPr>
          <a:xfrm>
            <a:off x="3381375" y="0"/>
            <a:ext cx="2105025" cy="419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23" name="Espaço Reservado para Imagem 2"/>
          <p:cNvSpPr>
            <a:spLocks noGrp="1"/>
          </p:cNvSpPr>
          <p:nvPr>
            <p:ph type="pic" sz="quarter" idx="26"/>
          </p:nvPr>
        </p:nvSpPr>
        <p:spPr>
          <a:xfrm>
            <a:off x="5486400" y="0"/>
            <a:ext cx="2105025" cy="419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48626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ações se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000124" y="1085850"/>
            <a:ext cx="3886200" cy="48126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Texto</a:t>
            </a:r>
          </a:p>
        </p:txBody>
      </p:sp>
      <p:sp>
        <p:nvSpPr>
          <p:cNvPr id="7" name="Espaço Reservado para Texto 3"/>
          <p:cNvSpPr>
            <a:spLocks noGrp="1"/>
          </p:cNvSpPr>
          <p:nvPr>
            <p:ph type="body" sz="quarter" idx="19" hasCustomPrompt="1"/>
          </p:nvPr>
        </p:nvSpPr>
        <p:spPr>
          <a:xfrm>
            <a:off x="5723336" y="1085850"/>
            <a:ext cx="5095875" cy="3238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8" name="Espaço Reservado para Texto 3"/>
          <p:cNvSpPr>
            <a:spLocks noGrp="1"/>
          </p:cNvSpPr>
          <p:nvPr>
            <p:ph type="body" sz="quarter" idx="20" hasCustomPrompt="1"/>
          </p:nvPr>
        </p:nvSpPr>
        <p:spPr>
          <a:xfrm>
            <a:off x="5723336" y="1612805"/>
            <a:ext cx="5095875" cy="5238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16" name="Espaço Reservado para Texto 3"/>
          <p:cNvSpPr>
            <a:spLocks noGrp="1"/>
          </p:cNvSpPr>
          <p:nvPr>
            <p:ph type="body" sz="quarter" idx="21" hasCustomPrompt="1"/>
          </p:nvPr>
        </p:nvSpPr>
        <p:spPr>
          <a:xfrm>
            <a:off x="5723336" y="4847655"/>
            <a:ext cx="5095875" cy="3238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7" name="Espaço Reservado para Texto 3"/>
          <p:cNvSpPr>
            <a:spLocks noGrp="1"/>
          </p:cNvSpPr>
          <p:nvPr>
            <p:ph type="body" sz="quarter" idx="22" hasCustomPrompt="1"/>
          </p:nvPr>
        </p:nvSpPr>
        <p:spPr>
          <a:xfrm>
            <a:off x="5723336" y="5374609"/>
            <a:ext cx="5095875" cy="5238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18" name="Espaço Reservado para Texto 3"/>
          <p:cNvSpPr>
            <a:spLocks noGrp="1"/>
          </p:cNvSpPr>
          <p:nvPr>
            <p:ph type="body" sz="quarter" idx="23" hasCustomPrompt="1"/>
          </p:nvPr>
        </p:nvSpPr>
        <p:spPr>
          <a:xfrm>
            <a:off x="5723336" y="3593720"/>
            <a:ext cx="5095875" cy="3238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9" name="Espaço Reservado para Texto 3"/>
          <p:cNvSpPr>
            <a:spLocks noGrp="1"/>
          </p:cNvSpPr>
          <p:nvPr>
            <p:ph type="body" sz="quarter" idx="24" hasCustomPrompt="1"/>
          </p:nvPr>
        </p:nvSpPr>
        <p:spPr>
          <a:xfrm>
            <a:off x="5723336" y="4120675"/>
            <a:ext cx="5095875" cy="5238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20" name="Espaço Reservado para Texto 3"/>
          <p:cNvSpPr>
            <a:spLocks noGrp="1"/>
          </p:cNvSpPr>
          <p:nvPr>
            <p:ph type="body" sz="quarter" idx="25" hasCustomPrompt="1"/>
          </p:nvPr>
        </p:nvSpPr>
        <p:spPr>
          <a:xfrm>
            <a:off x="5723336" y="2339785"/>
            <a:ext cx="5095875" cy="3238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21" name="Espaço Reservado para Texto 3"/>
          <p:cNvSpPr>
            <a:spLocks noGrp="1"/>
          </p:cNvSpPr>
          <p:nvPr>
            <p:ph type="body" sz="quarter" idx="26" hasCustomPrompt="1"/>
          </p:nvPr>
        </p:nvSpPr>
        <p:spPr>
          <a:xfrm>
            <a:off x="5723336" y="2866740"/>
            <a:ext cx="5095875" cy="5238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2823224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ópicos com ícones à dire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190625" y="797453"/>
            <a:ext cx="8715376" cy="697972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defRPr sz="4400" b="1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190625" y="2653021"/>
            <a:ext cx="3886200" cy="414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1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190625" y="3248490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15" name="Espaço Reservado para Texto 3"/>
          <p:cNvSpPr>
            <a:spLocks noGrp="1"/>
          </p:cNvSpPr>
          <p:nvPr>
            <p:ph type="body" sz="quarter" idx="17" hasCustomPrompt="1"/>
          </p:nvPr>
        </p:nvSpPr>
        <p:spPr>
          <a:xfrm>
            <a:off x="1190625" y="4462771"/>
            <a:ext cx="3886200" cy="414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6" name="Espaço Reservado para Texto 3"/>
          <p:cNvSpPr>
            <a:spLocks noGrp="1"/>
          </p:cNvSpPr>
          <p:nvPr>
            <p:ph type="body" sz="quarter" idx="18" hasCustomPrompt="1"/>
          </p:nvPr>
        </p:nvSpPr>
        <p:spPr>
          <a:xfrm>
            <a:off x="1190625" y="5058240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20" name="Espaço Reservado para Texto 3"/>
          <p:cNvSpPr>
            <a:spLocks noGrp="1"/>
          </p:cNvSpPr>
          <p:nvPr>
            <p:ph type="body" sz="quarter" idx="19" hasCustomPrompt="1"/>
          </p:nvPr>
        </p:nvSpPr>
        <p:spPr>
          <a:xfrm>
            <a:off x="6019801" y="2653021"/>
            <a:ext cx="3886200" cy="414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21" name="Espaço Reservado para Texto 3"/>
          <p:cNvSpPr>
            <a:spLocks noGrp="1"/>
          </p:cNvSpPr>
          <p:nvPr>
            <p:ph type="body" sz="quarter" idx="20" hasCustomPrompt="1"/>
          </p:nvPr>
        </p:nvSpPr>
        <p:spPr>
          <a:xfrm>
            <a:off x="6019801" y="3248490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23" name="Espaço Reservado para Texto 3"/>
          <p:cNvSpPr>
            <a:spLocks noGrp="1"/>
          </p:cNvSpPr>
          <p:nvPr>
            <p:ph type="body" sz="quarter" idx="21" hasCustomPrompt="1"/>
          </p:nvPr>
        </p:nvSpPr>
        <p:spPr>
          <a:xfrm>
            <a:off x="6019801" y="4462771"/>
            <a:ext cx="3886200" cy="414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24" name="Espaço Reservado para Texto 3"/>
          <p:cNvSpPr>
            <a:spLocks noGrp="1"/>
          </p:cNvSpPr>
          <p:nvPr>
            <p:ph type="body" sz="quarter" idx="22" hasCustomPrompt="1"/>
          </p:nvPr>
        </p:nvSpPr>
        <p:spPr>
          <a:xfrm>
            <a:off x="6019801" y="5058240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4634752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fot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5"/>
          </p:nvPr>
        </p:nvSpPr>
        <p:spPr>
          <a:xfrm>
            <a:off x="0" y="971550"/>
            <a:ext cx="12192000" cy="4600576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8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3567113" y="5667840"/>
            <a:ext cx="5057775" cy="62910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25536240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fotos com texto de apo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000124" y="3857624"/>
            <a:ext cx="2943226" cy="20408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8"/>
          </p:nvPr>
        </p:nvSpPr>
        <p:spPr>
          <a:xfrm>
            <a:off x="8143875" y="0"/>
            <a:ext cx="3752850" cy="6858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8" name="Espaço Reservado para Imagem 2"/>
          <p:cNvSpPr>
            <a:spLocks noGrp="1"/>
          </p:cNvSpPr>
          <p:nvPr>
            <p:ph type="pic" sz="quarter" idx="19"/>
          </p:nvPr>
        </p:nvSpPr>
        <p:spPr>
          <a:xfrm>
            <a:off x="4391025" y="0"/>
            <a:ext cx="3752850" cy="6858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3842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âmina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F428FD72-FCC2-432F-9209-5A4096C7BA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823" y="3042737"/>
            <a:ext cx="4324352" cy="772526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4727F8BD-679F-4332-BF4C-A0D3E7D54D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723" y="4286250"/>
            <a:ext cx="4433452" cy="381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42263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ópicos com ícon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190624" y="1092728"/>
            <a:ext cx="9628587" cy="640822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defRPr sz="4400" b="1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654660" y="3767446"/>
            <a:ext cx="3238501" cy="38545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1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654659" y="4291320"/>
            <a:ext cx="3238501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16" name="Espaço Reservado para Texto 3"/>
          <p:cNvSpPr>
            <a:spLocks noGrp="1"/>
          </p:cNvSpPr>
          <p:nvPr>
            <p:ph type="body" sz="quarter" idx="17" hasCustomPrompt="1"/>
          </p:nvPr>
        </p:nvSpPr>
        <p:spPr>
          <a:xfrm>
            <a:off x="6988660" y="3767446"/>
            <a:ext cx="3238501" cy="38545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8" name="Espaço Reservado para Texto 3"/>
          <p:cNvSpPr>
            <a:spLocks noGrp="1"/>
          </p:cNvSpPr>
          <p:nvPr>
            <p:ph type="body" sz="quarter" idx="18" hasCustomPrompt="1"/>
          </p:nvPr>
        </p:nvSpPr>
        <p:spPr>
          <a:xfrm>
            <a:off x="6988659" y="4291320"/>
            <a:ext cx="3238501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2750057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gráfico de progres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190624" y="1092728"/>
            <a:ext cx="9628587" cy="640822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ctr">
              <a:defRPr sz="4400" b="1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190624" y="2803499"/>
            <a:ext cx="2871786" cy="2806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23" name="Espaço Reservado para Texto 3"/>
          <p:cNvSpPr>
            <a:spLocks noGrp="1"/>
          </p:cNvSpPr>
          <p:nvPr>
            <p:ph type="body" sz="quarter" idx="19" hasCustomPrompt="1"/>
          </p:nvPr>
        </p:nvSpPr>
        <p:spPr>
          <a:xfrm>
            <a:off x="1877460" y="4205902"/>
            <a:ext cx="1498115" cy="38545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30%</a:t>
            </a:r>
          </a:p>
        </p:txBody>
      </p:sp>
      <p:sp>
        <p:nvSpPr>
          <p:cNvPr id="32" name="Espaço Reservado para Texto 3"/>
          <p:cNvSpPr>
            <a:spLocks noGrp="1"/>
          </p:cNvSpPr>
          <p:nvPr>
            <p:ph type="body" sz="quarter" idx="20" hasCustomPrompt="1"/>
          </p:nvPr>
        </p:nvSpPr>
        <p:spPr>
          <a:xfrm>
            <a:off x="7947425" y="2803499"/>
            <a:ext cx="2871786" cy="2806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35" name="Espaço Reservado para Texto 3"/>
          <p:cNvSpPr>
            <a:spLocks noGrp="1"/>
          </p:cNvSpPr>
          <p:nvPr>
            <p:ph type="body" sz="quarter" idx="21" hasCustomPrompt="1"/>
          </p:nvPr>
        </p:nvSpPr>
        <p:spPr>
          <a:xfrm>
            <a:off x="8634261" y="4205902"/>
            <a:ext cx="1498115" cy="38545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90%</a:t>
            </a:r>
          </a:p>
        </p:txBody>
      </p:sp>
      <p:sp>
        <p:nvSpPr>
          <p:cNvPr id="36" name="Espaço Reservado para Texto 3"/>
          <p:cNvSpPr>
            <a:spLocks noGrp="1"/>
          </p:cNvSpPr>
          <p:nvPr>
            <p:ph type="body" sz="quarter" idx="22" hasCustomPrompt="1"/>
          </p:nvPr>
        </p:nvSpPr>
        <p:spPr>
          <a:xfrm>
            <a:off x="4565888" y="2803499"/>
            <a:ext cx="2871786" cy="2806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39" name="Espaço Reservado para Texto 3"/>
          <p:cNvSpPr>
            <a:spLocks noGrp="1"/>
          </p:cNvSpPr>
          <p:nvPr>
            <p:ph type="body" sz="quarter" idx="23" hasCustomPrompt="1"/>
          </p:nvPr>
        </p:nvSpPr>
        <p:spPr>
          <a:xfrm>
            <a:off x="5252724" y="4205902"/>
            <a:ext cx="1498115" cy="38545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60%</a:t>
            </a:r>
          </a:p>
        </p:txBody>
      </p:sp>
      <p:sp>
        <p:nvSpPr>
          <p:cNvPr id="40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2619375" y="5222209"/>
            <a:ext cx="6857999" cy="7127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18341848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46837" y="2551837"/>
            <a:ext cx="10898327" cy="1754326"/>
          </a:xfrm>
          <a:prstGeom prst="rect">
            <a:avLst/>
          </a:prstGeom>
        </p:spPr>
        <p:txBody>
          <a:bodyPr wrap="square" anchor="ctr" anchorCtr="1">
            <a:normAutofit/>
          </a:bodyPr>
          <a:lstStyle>
            <a:lvl1pPr algn="ctr">
              <a:defRPr sz="6000" b="1" spc="0" baseline="0">
                <a:solidFill>
                  <a:schemeClr val="bg2"/>
                </a:solidFill>
              </a:defRPr>
            </a:lvl1pPr>
          </a:lstStyle>
          <a:p>
            <a:r>
              <a:rPr lang="pt-BR" dirty="0"/>
              <a:t>Título Principal da Apresentação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5552830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âmina 1/2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1" y="1085850"/>
            <a:ext cx="3886200" cy="3476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2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276351" y="4765931"/>
            <a:ext cx="3886200" cy="1132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2361344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aspa co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0" y="1085850"/>
            <a:ext cx="9639301" cy="4076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2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Aspas</a:t>
            </a:r>
          </a:p>
        </p:txBody>
      </p:sp>
      <p:sp>
        <p:nvSpPr>
          <p:cNvPr id="9" name="Espaço Reservado para Texto 3"/>
          <p:cNvSpPr>
            <a:spLocks noGrp="1"/>
          </p:cNvSpPr>
          <p:nvPr>
            <p:ph type="body" sz="quarter" idx="15" hasCustomPrompt="1"/>
          </p:nvPr>
        </p:nvSpPr>
        <p:spPr>
          <a:xfrm>
            <a:off x="1781175" y="5286375"/>
            <a:ext cx="9134476" cy="400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Pessoa</a:t>
            </a:r>
          </a:p>
        </p:txBody>
      </p:sp>
    </p:spTree>
    <p:extLst>
      <p:ext uri="{BB962C8B-B14F-4D97-AF65-F5344CB8AC3E}">
        <p14:creationId xmlns="" xmlns:p14="http://schemas.microsoft.com/office/powerpoint/2010/main" val="29989692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aspa se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0" y="1085850"/>
            <a:ext cx="9639301" cy="4076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="0">
                <a:solidFill>
                  <a:schemeClr val="bg2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Aspas</a:t>
            </a:r>
          </a:p>
        </p:txBody>
      </p:sp>
      <p:sp>
        <p:nvSpPr>
          <p:cNvPr id="9" name="Espaço Reservado para Texto 3"/>
          <p:cNvSpPr>
            <a:spLocks noGrp="1"/>
          </p:cNvSpPr>
          <p:nvPr>
            <p:ph type="body" sz="quarter" idx="15" hasCustomPrompt="1"/>
          </p:nvPr>
        </p:nvSpPr>
        <p:spPr>
          <a:xfrm>
            <a:off x="1276350" y="5286375"/>
            <a:ext cx="9639301" cy="400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bg2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Pessoa</a:t>
            </a:r>
          </a:p>
        </p:txBody>
      </p:sp>
      <p:sp>
        <p:nvSpPr>
          <p:cNvPr id="12" name="CaixaDeTexto 11"/>
          <p:cNvSpPr txBox="1"/>
          <p:nvPr userDrawn="1"/>
        </p:nvSpPr>
        <p:spPr>
          <a:xfrm>
            <a:off x="552450" y="295275"/>
            <a:ext cx="104868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b="1" dirty="0">
                <a:solidFill>
                  <a:schemeClr val="bg2"/>
                </a:solidFill>
              </a:rPr>
              <a:t>“</a:t>
            </a:r>
          </a:p>
        </p:txBody>
      </p:sp>
      <p:sp>
        <p:nvSpPr>
          <p:cNvPr id="17" name="CaixaDeTexto 16"/>
          <p:cNvSpPr txBox="1"/>
          <p:nvPr userDrawn="1"/>
        </p:nvSpPr>
        <p:spPr>
          <a:xfrm rot="10800000">
            <a:off x="10591801" y="3201472"/>
            <a:ext cx="104868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b="1" dirty="0">
                <a:solidFill>
                  <a:schemeClr val="bg2"/>
                </a:solidFill>
              </a:rPr>
              <a:t>“</a:t>
            </a:r>
          </a:p>
        </p:txBody>
      </p:sp>
    </p:spTree>
    <p:extLst>
      <p:ext uri="{BB962C8B-B14F-4D97-AF65-F5344CB8AC3E}">
        <p14:creationId xmlns="" xmlns:p14="http://schemas.microsoft.com/office/powerpoint/2010/main" val="4877611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âmina de Abert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="" xmlns:a16="http://schemas.microsoft.com/office/drawing/2014/main" id="{4A8E3E4B-F825-40DD-B6D9-21742BA7FD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725" y="2834869"/>
            <a:ext cx="4400550" cy="118826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BF5628AC-0392-416A-B01C-72B6745FD6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2922" y="214776"/>
            <a:ext cx="2105455" cy="58009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374491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âmina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="" xmlns:a16="http://schemas.microsoft.com/office/drawing/2014/main" id="{F428FD72-FCC2-432F-9209-5A4096C7BA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3823" y="3042737"/>
            <a:ext cx="4324352" cy="772526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="" xmlns:a16="http://schemas.microsoft.com/office/drawing/2014/main" id="{4727F8BD-679F-4332-BF4C-A0D3E7D54D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723" y="4286250"/>
            <a:ext cx="4433452" cy="381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42263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ço Reservado para Imagem 1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pt-BR" smtClean="0"/>
              <a:t>Clique no ícone para adicionar uma imagem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46837" y="2551837"/>
            <a:ext cx="10898327" cy="1754326"/>
          </a:xfrm>
          <a:prstGeom prst="rect">
            <a:avLst/>
          </a:prstGeom>
        </p:spPr>
        <p:txBody>
          <a:bodyPr wrap="square" anchor="ctr" anchorCtr="1">
            <a:normAutofit/>
          </a:bodyPr>
          <a:lstStyle>
            <a:lvl1pPr algn="ctr">
              <a:defRPr sz="6000" b="1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 dirty="0"/>
              <a:t>Título Principal da Apresentação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18" name="Conector reto 17"/>
          <p:cNvCxnSpPr/>
          <p:nvPr userDrawn="1"/>
        </p:nvCxnSpPr>
        <p:spPr>
          <a:xfrm>
            <a:off x="646837" y="2314575"/>
            <a:ext cx="10898327" cy="0"/>
          </a:xfrm>
          <a:prstGeom prst="line">
            <a:avLst/>
          </a:prstGeom>
          <a:ln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 userDrawn="1"/>
        </p:nvCxnSpPr>
        <p:spPr>
          <a:xfrm>
            <a:off x="646837" y="4572000"/>
            <a:ext cx="10898327" cy="0"/>
          </a:xfrm>
          <a:prstGeom prst="line">
            <a:avLst/>
          </a:prstGeom>
          <a:ln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030173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aspa co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ço Reservado para Imagem 1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0" y="1085850"/>
            <a:ext cx="9639301" cy="4076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Aspas</a:t>
            </a:r>
          </a:p>
        </p:txBody>
      </p:sp>
      <p:sp>
        <p:nvSpPr>
          <p:cNvPr id="9" name="Espaço Reservado para Texto 3"/>
          <p:cNvSpPr>
            <a:spLocks noGrp="1"/>
          </p:cNvSpPr>
          <p:nvPr>
            <p:ph type="body" sz="quarter" idx="15" hasCustomPrompt="1"/>
          </p:nvPr>
        </p:nvSpPr>
        <p:spPr>
          <a:xfrm>
            <a:off x="1781175" y="5286375"/>
            <a:ext cx="9134476" cy="400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Pessoa</a:t>
            </a:r>
          </a:p>
        </p:txBody>
      </p:sp>
      <p:cxnSp>
        <p:nvCxnSpPr>
          <p:cNvPr id="7" name="Conector reto 6"/>
          <p:cNvCxnSpPr>
            <a:stCxn id="9" idx="1"/>
          </p:cNvCxnSpPr>
          <p:nvPr userDrawn="1"/>
        </p:nvCxnSpPr>
        <p:spPr>
          <a:xfrm flipH="1">
            <a:off x="1276350" y="5486400"/>
            <a:ext cx="50482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 userDrawn="1"/>
        </p:nvCxnSpPr>
        <p:spPr>
          <a:xfrm>
            <a:off x="1276350" y="5991225"/>
            <a:ext cx="9639301" cy="0"/>
          </a:xfrm>
          <a:prstGeom prst="line">
            <a:avLst/>
          </a:prstGeom>
          <a:ln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 userDrawn="1"/>
        </p:nvSpPr>
        <p:spPr>
          <a:xfrm>
            <a:off x="552450" y="295275"/>
            <a:ext cx="104868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</a:p>
        </p:txBody>
      </p:sp>
      <p:sp>
        <p:nvSpPr>
          <p:cNvPr id="17" name="CaixaDeTexto 16"/>
          <p:cNvSpPr txBox="1"/>
          <p:nvPr userDrawn="1"/>
        </p:nvSpPr>
        <p:spPr>
          <a:xfrm rot="10800000">
            <a:off x="10591801" y="3201472"/>
            <a:ext cx="104868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</a:p>
        </p:txBody>
      </p:sp>
    </p:spTree>
    <p:extLst>
      <p:ext uri="{BB962C8B-B14F-4D97-AF65-F5344CB8AC3E}">
        <p14:creationId xmlns="" xmlns:p14="http://schemas.microsoft.com/office/powerpoint/2010/main" val="119076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DA4BB8-2DFF-4FA8-BA39-0D2D11EFC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D48787C-A7CE-4460-83B5-F6E9057395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AD195D7-5420-4FCC-AD01-C6F597AEB3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03/05/2021</a:t>
            </a: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5A824F2-0C21-4A04-9B3F-08DC92FE0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COGER/CGCIN/DINTEG/MS, abril2021</a:t>
            </a: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92FF8E2-9F39-4856-BD60-31CE18425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4D2DA9-977B-47D9-B780-DA0A0FCC3E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234960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aspa se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0" y="1085850"/>
            <a:ext cx="9639301" cy="4076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Aspas</a:t>
            </a:r>
          </a:p>
        </p:txBody>
      </p:sp>
      <p:sp>
        <p:nvSpPr>
          <p:cNvPr id="9" name="Espaço Reservado para Texto 3"/>
          <p:cNvSpPr>
            <a:spLocks noGrp="1"/>
          </p:cNvSpPr>
          <p:nvPr>
            <p:ph type="body" sz="quarter" idx="15" hasCustomPrompt="1"/>
          </p:nvPr>
        </p:nvSpPr>
        <p:spPr>
          <a:xfrm>
            <a:off x="1276350" y="5286375"/>
            <a:ext cx="9639301" cy="400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Pessoa</a:t>
            </a:r>
          </a:p>
        </p:txBody>
      </p:sp>
      <p:sp>
        <p:nvSpPr>
          <p:cNvPr id="12" name="CaixaDeTexto 11"/>
          <p:cNvSpPr txBox="1"/>
          <p:nvPr userDrawn="1"/>
        </p:nvSpPr>
        <p:spPr>
          <a:xfrm>
            <a:off x="552450" y="295275"/>
            <a:ext cx="104868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</a:p>
        </p:txBody>
      </p:sp>
      <p:sp>
        <p:nvSpPr>
          <p:cNvPr id="17" name="CaixaDeTexto 16"/>
          <p:cNvSpPr txBox="1"/>
          <p:nvPr userDrawn="1"/>
        </p:nvSpPr>
        <p:spPr>
          <a:xfrm rot="10800000">
            <a:off x="10591801" y="3201472"/>
            <a:ext cx="104868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</a:p>
        </p:txBody>
      </p:sp>
    </p:spTree>
    <p:extLst>
      <p:ext uri="{BB962C8B-B14F-4D97-AF65-F5344CB8AC3E}">
        <p14:creationId xmlns="" xmlns:p14="http://schemas.microsoft.com/office/powerpoint/2010/main" val="19468212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1/2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1" y="1085850"/>
            <a:ext cx="3886200" cy="3476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276351" y="4765931"/>
            <a:ext cx="3886200" cy="1132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9139258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1/4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1" y="1085850"/>
            <a:ext cx="6753224" cy="3476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5"/>
          </p:nvPr>
        </p:nvSpPr>
        <p:spPr>
          <a:xfrm>
            <a:off x="8820150" y="0"/>
            <a:ext cx="3371850" cy="6858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276351" y="4765931"/>
            <a:ext cx="6753224" cy="1132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25901790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exto com gráfico esquer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6933011" y="1085850"/>
            <a:ext cx="3886200" cy="1285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6933011" y="2619375"/>
            <a:ext cx="3886200" cy="32791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5" name="Espaço Reservado para Gráfico 4"/>
          <p:cNvSpPr>
            <a:spLocks noGrp="1"/>
          </p:cNvSpPr>
          <p:nvPr>
            <p:ph type="chart" sz="quarter" idx="17"/>
          </p:nvPr>
        </p:nvSpPr>
        <p:spPr>
          <a:xfrm>
            <a:off x="1000124" y="1085850"/>
            <a:ext cx="5095875" cy="4812634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gráfico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405627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foto com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6933011" y="1924050"/>
            <a:ext cx="3886200" cy="1714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5"/>
          </p:nvPr>
        </p:nvSpPr>
        <p:spPr>
          <a:xfrm>
            <a:off x="0" y="1924050"/>
            <a:ext cx="6096000" cy="3648076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6933011" y="3910474"/>
            <a:ext cx="3886200" cy="16616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35940312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ópicos com íc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190624" y="1092728"/>
            <a:ext cx="9628587" cy="964672"/>
          </a:xfrm>
          <a:prstGeom prst="rect">
            <a:avLst/>
          </a:prstGeom>
        </p:spPr>
        <p:txBody>
          <a:bodyPr wrap="square" anchor="ctr" anchorCtr="1">
            <a:normAutofit/>
          </a:bodyPr>
          <a:lstStyle>
            <a:lvl1pPr algn="ctr">
              <a:defRPr sz="4400" b="1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190624" y="3767446"/>
            <a:ext cx="3886200" cy="6572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1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190624" y="4558021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12" name="Espaço Reservado para Texto 3"/>
          <p:cNvSpPr>
            <a:spLocks noGrp="1"/>
          </p:cNvSpPr>
          <p:nvPr>
            <p:ph type="body" sz="quarter" idx="17" hasCustomPrompt="1"/>
          </p:nvPr>
        </p:nvSpPr>
        <p:spPr>
          <a:xfrm>
            <a:off x="6933011" y="3767446"/>
            <a:ext cx="3886200" cy="666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3" name="Espaço Reservado para Texto 3"/>
          <p:cNvSpPr>
            <a:spLocks noGrp="1"/>
          </p:cNvSpPr>
          <p:nvPr>
            <p:ph type="body" sz="quarter" idx="18" hasCustomPrompt="1"/>
          </p:nvPr>
        </p:nvSpPr>
        <p:spPr>
          <a:xfrm>
            <a:off x="6933011" y="4558020"/>
            <a:ext cx="3886200" cy="8953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27926223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ópicos com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190624" y="1092728"/>
            <a:ext cx="9628587" cy="964672"/>
          </a:xfrm>
          <a:prstGeom prst="rect">
            <a:avLst/>
          </a:prstGeom>
        </p:spPr>
        <p:txBody>
          <a:bodyPr wrap="square" anchor="ctr" anchorCtr="1">
            <a:normAutofit/>
          </a:bodyPr>
          <a:lstStyle>
            <a:lvl1pPr algn="ctr">
              <a:defRPr sz="4400" b="1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190624" y="3143556"/>
            <a:ext cx="3886200" cy="4137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1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190624" y="5215246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4" name="Espaço Reservado para Imagem 3"/>
          <p:cNvSpPr>
            <a:spLocks noGrp="1"/>
          </p:cNvSpPr>
          <p:nvPr>
            <p:ph type="pic" sz="quarter" idx="19"/>
          </p:nvPr>
        </p:nvSpPr>
        <p:spPr>
          <a:xfrm>
            <a:off x="1190624" y="3767138"/>
            <a:ext cx="3886201" cy="123825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20" hasCustomPrompt="1"/>
          </p:nvPr>
        </p:nvSpPr>
        <p:spPr>
          <a:xfrm>
            <a:off x="6933010" y="3143556"/>
            <a:ext cx="3886200" cy="4146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5" name="Espaço Reservado para Texto 3"/>
          <p:cNvSpPr>
            <a:spLocks noGrp="1"/>
          </p:cNvSpPr>
          <p:nvPr>
            <p:ph type="body" sz="quarter" idx="21" hasCustomPrompt="1"/>
          </p:nvPr>
        </p:nvSpPr>
        <p:spPr>
          <a:xfrm>
            <a:off x="6933010" y="5215246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16" name="Espaço Reservado para Imagem 3"/>
          <p:cNvSpPr>
            <a:spLocks noGrp="1"/>
          </p:cNvSpPr>
          <p:nvPr>
            <p:ph type="pic" sz="quarter" idx="22"/>
          </p:nvPr>
        </p:nvSpPr>
        <p:spPr>
          <a:xfrm>
            <a:off x="6933010" y="3767138"/>
            <a:ext cx="3886201" cy="123825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999194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exto com gráfico dire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000124" y="2457451"/>
            <a:ext cx="3886200" cy="1123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000124" y="3857625"/>
            <a:ext cx="3886200" cy="13074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5" name="Espaço Reservado para Gráfico 4"/>
          <p:cNvSpPr>
            <a:spLocks noGrp="1"/>
          </p:cNvSpPr>
          <p:nvPr>
            <p:ph type="chart" sz="quarter" idx="17"/>
          </p:nvPr>
        </p:nvSpPr>
        <p:spPr>
          <a:xfrm>
            <a:off x="5723336" y="1085850"/>
            <a:ext cx="5095875" cy="4812634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gráfico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20727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ações com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7991475" y="1085850"/>
            <a:ext cx="2827736" cy="441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7" name="Espaço Reservado para Imagem 2"/>
          <p:cNvSpPr>
            <a:spLocks noGrp="1"/>
          </p:cNvSpPr>
          <p:nvPr>
            <p:ph type="pic" sz="quarter" idx="16"/>
          </p:nvPr>
        </p:nvSpPr>
        <p:spPr>
          <a:xfrm>
            <a:off x="1276350" y="0"/>
            <a:ext cx="2105025" cy="419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13" name="Espaço Reservado para Texto 3"/>
          <p:cNvSpPr>
            <a:spLocks noGrp="1"/>
          </p:cNvSpPr>
          <p:nvPr>
            <p:ph type="body" sz="quarter" idx="19" hasCustomPrompt="1"/>
          </p:nvPr>
        </p:nvSpPr>
        <p:spPr>
          <a:xfrm>
            <a:off x="1360706" y="4466196"/>
            <a:ext cx="1857375" cy="6572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5" name="Espaço Reservado para Texto 3"/>
          <p:cNvSpPr>
            <a:spLocks noGrp="1"/>
          </p:cNvSpPr>
          <p:nvPr>
            <p:ph type="body" sz="quarter" idx="20" hasCustomPrompt="1"/>
          </p:nvPr>
        </p:nvSpPr>
        <p:spPr>
          <a:xfrm>
            <a:off x="1360706" y="5256771"/>
            <a:ext cx="1857375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16" name="Espaço Reservado para Texto 3"/>
          <p:cNvSpPr>
            <a:spLocks noGrp="1"/>
          </p:cNvSpPr>
          <p:nvPr>
            <p:ph type="body" sz="quarter" idx="21" hasCustomPrompt="1"/>
          </p:nvPr>
        </p:nvSpPr>
        <p:spPr>
          <a:xfrm>
            <a:off x="3500438" y="4466196"/>
            <a:ext cx="1857375" cy="6572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7" name="Espaço Reservado para Texto 3"/>
          <p:cNvSpPr>
            <a:spLocks noGrp="1"/>
          </p:cNvSpPr>
          <p:nvPr>
            <p:ph type="body" sz="quarter" idx="22" hasCustomPrompt="1"/>
          </p:nvPr>
        </p:nvSpPr>
        <p:spPr>
          <a:xfrm>
            <a:off x="3500438" y="5256771"/>
            <a:ext cx="1857375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18" name="Espaço Reservado para Texto 3"/>
          <p:cNvSpPr>
            <a:spLocks noGrp="1"/>
          </p:cNvSpPr>
          <p:nvPr>
            <p:ph type="body" sz="quarter" idx="23" hasCustomPrompt="1"/>
          </p:nvPr>
        </p:nvSpPr>
        <p:spPr>
          <a:xfrm>
            <a:off x="5638800" y="4466196"/>
            <a:ext cx="1857375" cy="6572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9" name="Espaço Reservado para Texto 3"/>
          <p:cNvSpPr>
            <a:spLocks noGrp="1"/>
          </p:cNvSpPr>
          <p:nvPr>
            <p:ph type="body" sz="quarter" idx="24" hasCustomPrompt="1"/>
          </p:nvPr>
        </p:nvSpPr>
        <p:spPr>
          <a:xfrm>
            <a:off x="5638800" y="5256771"/>
            <a:ext cx="1857375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22" name="Espaço Reservado para Imagem 2"/>
          <p:cNvSpPr>
            <a:spLocks noGrp="1"/>
          </p:cNvSpPr>
          <p:nvPr>
            <p:ph type="pic" sz="quarter" idx="25"/>
          </p:nvPr>
        </p:nvSpPr>
        <p:spPr>
          <a:xfrm>
            <a:off x="3381375" y="0"/>
            <a:ext cx="2105025" cy="419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23" name="Espaço Reservado para Imagem 2"/>
          <p:cNvSpPr>
            <a:spLocks noGrp="1"/>
          </p:cNvSpPr>
          <p:nvPr>
            <p:ph type="pic" sz="quarter" idx="26"/>
          </p:nvPr>
        </p:nvSpPr>
        <p:spPr>
          <a:xfrm>
            <a:off x="5486400" y="0"/>
            <a:ext cx="2105025" cy="4191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486264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ações se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000124" y="1085850"/>
            <a:ext cx="3886200" cy="48126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Texto</a:t>
            </a:r>
          </a:p>
        </p:txBody>
      </p:sp>
      <p:sp>
        <p:nvSpPr>
          <p:cNvPr id="7" name="Espaço Reservado para Texto 3"/>
          <p:cNvSpPr>
            <a:spLocks noGrp="1"/>
          </p:cNvSpPr>
          <p:nvPr>
            <p:ph type="body" sz="quarter" idx="19" hasCustomPrompt="1"/>
          </p:nvPr>
        </p:nvSpPr>
        <p:spPr>
          <a:xfrm>
            <a:off x="5723336" y="1085850"/>
            <a:ext cx="5095875" cy="3238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8" name="Espaço Reservado para Texto 3"/>
          <p:cNvSpPr>
            <a:spLocks noGrp="1"/>
          </p:cNvSpPr>
          <p:nvPr>
            <p:ph type="body" sz="quarter" idx="20" hasCustomPrompt="1"/>
          </p:nvPr>
        </p:nvSpPr>
        <p:spPr>
          <a:xfrm>
            <a:off x="5723336" y="1612805"/>
            <a:ext cx="5095875" cy="5238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16" name="Espaço Reservado para Texto 3"/>
          <p:cNvSpPr>
            <a:spLocks noGrp="1"/>
          </p:cNvSpPr>
          <p:nvPr>
            <p:ph type="body" sz="quarter" idx="21" hasCustomPrompt="1"/>
          </p:nvPr>
        </p:nvSpPr>
        <p:spPr>
          <a:xfrm>
            <a:off x="5723336" y="4847655"/>
            <a:ext cx="5095875" cy="3238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7" name="Espaço Reservado para Texto 3"/>
          <p:cNvSpPr>
            <a:spLocks noGrp="1"/>
          </p:cNvSpPr>
          <p:nvPr>
            <p:ph type="body" sz="quarter" idx="22" hasCustomPrompt="1"/>
          </p:nvPr>
        </p:nvSpPr>
        <p:spPr>
          <a:xfrm>
            <a:off x="5723336" y="5374609"/>
            <a:ext cx="5095875" cy="5238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18" name="Espaço Reservado para Texto 3"/>
          <p:cNvSpPr>
            <a:spLocks noGrp="1"/>
          </p:cNvSpPr>
          <p:nvPr>
            <p:ph type="body" sz="quarter" idx="23" hasCustomPrompt="1"/>
          </p:nvPr>
        </p:nvSpPr>
        <p:spPr>
          <a:xfrm>
            <a:off x="5723336" y="3593720"/>
            <a:ext cx="5095875" cy="3238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9" name="Espaço Reservado para Texto 3"/>
          <p:cNvSpPr>
            <a:spLocks noGrp="1"/>
          </p:cNvSpPr>
          <p:nvPr>
            <p:ph type="body" sz="quarter" idx="24" hasCustomPrompt="1"/>
          </p:nvPr>
        </p:nvSpPr>
        <p:spPr>
          <a:xfrm>
            <a:off x="5723336" y="4120675"/>
            <a:ext cx="5095875" cy="5238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20" name="Espaço Reservado para Texto 3"/>
          <p:cNvSpPr>
            <a:spLocks noGrp="1"/>
          </p:cNvSpPr>
          <p:nvPr>
            <p:ph type="body" sz="quarter" idx="25" hasCustomPrompt="1"/>
          </p:nvPr>
        </p:nvSpPr>
        <p:spPr>
          <a:xfrm>
            <a:off x="5723336" y="2339785"/>
            <a:ext cx="5095875" cy="3238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21" name="Espaço Reservado para Texto 3"/>
          <p:cNvSpPr>
            <a:spLocks noGrp="1"/>
          </p:cNvSpPr>
          <p:nvPr>
            <p:ph type="body" sz="quarter" idx="26" hasCustomPrompt="1"/>
          </p:nvPr>
        </p:nvSpPr>
        <p:spPr>
          <a:xfrm>
            <a:off x="5723336" y="2866740"/>
            <a:ext cx="5095875" cy="5238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2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282322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4955B3C-1D83-4AA4-B608-C82582C61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90ECA5D-331B-49EF-A712-BF83AFB6F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63FE147-B73D-4B8C-BBA1-90B0F1930B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03/05/2021</a:t>
            </a:r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47472AD-1209-48DA-A00E-E57E5AF7D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COGER/CGCIN/DINTEG/MS, abril2021</a:t>
            </a: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7EAE87C-F70A-4AB4-AF59-E7388036D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4D2DA9-977B-47D9-B780-DA0A0FCC3E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878398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ópicos com ícones à dire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190625" y="797453"/>
            <a:ext cx="8715376" cy="697972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defRPr sz="4400" b="1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190625" y="2653021"/>
            <a:ext cx="3886200" cy="414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1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190625" y="3248490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15" name="Espaço Reservado para Texto 3"/>
          <p:cNvSpPr>
            <a:spLocks noGrp="1"/>
          </p:cNvSpPr>
          <p:nvPr>
            <p:ph type="body" sz="quarter" idx="17" hasCustomPrompt="1"/>
          </p:nvPr>
        </p:nvSpPr>
        <p:spPr>
          <a:xfrm>
            <a:off x="1190625" y="4462771"/>
            <a:ext cx="3886200" cy="414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6" name="Espaço Reservado para Texto 3"/>
          <p:cNvSpPr>
            <a:spLocks noGrp="1"/>
          </p:cNvSpPr>
          <p:nvPr>
            <p:ph type="body" sz="quarter" idx="18" hasCustomPrompt="1"/>
          </p:nvPr>
        </p:nvSpPr>
        <p:spPr>
          <a:xfrm>
            <a:off x="1190625" y="5058240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20" name="Espaço Reservado para Texto 3"/>
          <p:cNvSpPr>
            <a:spLocks noGrp="1"/>
          </p:cNvSpPr>
          <p:nvPr>
            <p:ph type="body" sz="quarter" idx="19" hasCustomPrompt="1"/>
          </p:nvPr>
        </p:nvSpPr>
        <p:spPr>
          <a:xfrm>
            <a:off x="6019801" y="2653021"/>
            <a:ext cx="3886200" cy="414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21" name="Espaço Reservado para Texto 3"/>
          <p:cNvSpPr>
            <a:spLocks noGrp="1"/>
          </p:cNvSpPr>
          <p:nvPr>
            <p:ph type="body" sz="quarter" idx="20" hasCustomPrompt="1"/>
          </p:nvPr>
        </p:nvSpPr>
        <p:spPr>
          <a:xfrm>
            <a:off x="6019801" y="3248490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23" name="Espaço Reservado para Texto 3"/>
          <p:cNvSpPr>
            <a:spLocks noGrp="1"/>
          </p:cNvSpPr>
          <p:nvPr>
            <p:ph type="body" sz="quarter" idx="21" hasCustomPrompt="1"/>
          </p:nvPr>
        </p:nvSpPr>
        <p:spPr>
          <a:xfrm>
            <a:off x="6019801" y="4462771"/>
            <a:ext cx="3886200" cy="4140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24" name="Espaço Reservado para Texto 3"/>
          <p:cNvSpPr>
            <a:spLocks noGrp="1"/>
          </p:cNvSpPr>
          <p:nvPr>
            <p:ph type="body" sz="quarter" idx="22" hasCustomPrompt="1"/>
          </p:nvPr>
        </p:nvSpPr>
        <p:spPr>
          <a:xfrm>
            <a:off x="6019801" y="5058240"/>
            <a:ext cx="3886200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4634752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fot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5"/>
          </p:nvPr>
        </p:nvSpPr>
        <p:spPr>
          <a:xfrm>
            <a:off x="0" y="971550"/>
            <a:ext cx="12192000" cy="4600576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8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3567113" y="5667840"/>
            <a:ext cx="5057775" cy="62910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25536240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fotos com texto de apo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000124" y="3857624"/>
            <a:ext cx="2943226" cy="20408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8"/>
          </p:nvPr>
        </p:nvSpPr>
        <p:spPr>
          <a:xfrm>
            <a:off x="8143875" y="0"/>
            <a:ext cx="3752850" cy="6858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8" name="Espaço Reservado para Imagem 2"/>
          <p:cNvSpPr>
            <a:spLocks noGrp="1"/>
          </p:cNvSpPr>
          <p:nvPr>
            <p:ph type="pic" sz="quarter" idx="19"/>
          </p:nvPr>
        </p:nvSpPr>
        <p:spPr>
          <a:xfrm>
            <a:off x="4391025" y="0"/>
            <a:ext cx="3752850" cy="6858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384235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tópicos com ícon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190624" y="1092728"/>
            <a:ext cx="9628587" cy="640822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l">
              <a:defRPr sz="4400" b="1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654660" y="3767446"/>
            <a:ext cx="3238501" cy="38545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1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654659" y="4291320"/>
            <a:ext cx="3238501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  <p:sp>
        <p:nvSpPr>
          <p:cNvPr id="16" name="Espaço Reservado para Texto 3"/>
          <p:cNvSpPr>
            <a:spLocks noGrp="1"/>
          </p:cNvSpPr>
          <p:nvPr>
            <p:ph type="body" sz="quarter" idx="17" hasCustomPrompt="1"/>
          </p:nvPr>
        </p:nvSpPr>
        <p:spPr>
          <a:xfrm>
            <a:off x="6988660" y="3767446"/>
            <a:ext cx="3238501" cy="38545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18" name="Espaço Reservado para Texto 3"/>
          <p:cNvSpPr>
            <a:spLocks noGrp="1"/>
          </p:cNvSpPr>
          <p:nvPr>
            <p:ph type="body" sz="quarter" idx="18" hasCustomPrompt="1"/>
          </p:nvPr>
        </p:nvSpPr>
        <p:spPr>
          <a:xfrm>
            <a:off x="6988659" y="4291320"/>
            <a:ext cx="3238501" cy="8953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2750057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gráfico de progres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190624" y="1092728"/>
            <a:ext cx="9628587" cy="640822"/>
          </a:xfrm>
          <a:prstGeom prst="rect">
            <a:avLst/>
          </a:prstGeom>
        </p:spPr>
        <p:txBody>
          <a:bodyPr wrap="square" anchor="t" anchorCtr="0">
            <a:normAutofit/>
          </a:bodyPr>
          <a:lstStyle>
            <a:lvl1pPr algn="ctr">
              <a:defRPr sz="4400" b="1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190624" y="2803499"/>
            <a:ext cx="2871786" cy="2806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23" name="Espaço Reservado para Texto 3"/>
          <p:cNvSpPr>
            <a:spLocks noGrp="1"/>
          </p:cNvSpPr>
          <p:nvPr>
            <p:ph type="body" sz="quarter" idx="19" hasCustomPrompt="1"/>
          </p:nvPr>
        </p:nvSpPr>
        <p:spPr>
          <a:xfrm>
            <a:off x="1877460" y="4205902"/>
            <a:ext cx="1498115" cy="38545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30%</a:t>
            </a:r>
          </a:p>
        </p:txBody>
      </p:sp>
      <p:sp>
        <p:nvSpPr>
          <p:cNvPr id="32" name="Espaço Reservado para Texto 3"/>
          <p:cNvSpPr>
            <a:spLocks noGrp="1"/>
          </p:cNvSpPr>
          <p:nvPr>
            <p:ph type="body" sz="quarter" idx="20" hasCustomPrompt="1"/>
          </p:nvPr>
        </p:nvSpPr>
        <p:spPr>
          <a:xfrm>
            <a:off x="7947425" y="2803499"/>
            <a:ext cx="2871786" cy="2806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35" name="Espaço Reservado para Texto 3"/>
          <p:cNvSpPr>
            <a:spLocks noGrp="1"/>
          </p:cNvSpPr>
          <p:nvPr>
            <p:ph type="body" sz="quarter" idx="21" hasCustomPrompt="1"/>
          </p:nvPr>
        </p:nvSpPr>
        <p:spPr>
          <a:xfrm>
            <a:off x="8634261" y="4205902"/>
            <a:ext cx="1498115" cy="38545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90%</a:t>
            </a:r>
          </a:p>
        </p:txBody>
      </p:sp>
      <p:sp>
        <p:nvSpPr>
          <p:cNvPr id="36" name="Espaço Reservado para Texto 3"/>
          <p:cNvSpPr>
            <a:spLocks noGrp="1"/>
          </p:cNvSpPr>
          <p:nvPr>
            <p:ph type="body" sz="quarter" idx="22" hasCustomPrompt="1"/>
          </p:nvPr>
        </p:nvSpPr>
        <p:spPr>
          <a:xfrm>
            <a:off x="4565888" y="2803499"/>
            <a:ext cx="2871786" cy="2806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39" name="Espaço Reservado para Texto 3"/>
          <p:cNvSpPr>
            <a:spLocks noGrp="1"/>
          </p:cNvSpPr>
          <p:nvPr>
            <p:ph type="body" sz="quarter" idx="23" hasCustomPrompt="1"/>
          </p:nvPr>
        </p:nvSpPr>
        <p:spPr>
          <a:xfrm>
            <a:off x="5252724" y="4205902"/>
            <a:ext cx="1498115" cy="38545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60%</a:t>
            </a:r>
          </a:p>
        </p:txBody>
      </p:sp>
      <p:sp>
        <p:nvSpPr>
          <p:cNvPr id="40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2619375" y="5222209"/>
            <a:ext cx="6857999" cy="7127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18341848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46837" y="2551837"/>
            <a:ext cx="10898327" cy="1754326"/>
          </a:xfrm>
          <a:prstGeom prst="rect">
            <a:avLst/>
          </a:prstGeom>
        </p:spPr>
        <p:txBody>
          <a:bodyPr wrap="square" anchor="ctr" anchorCtr="1">
            <a:normAutofit/>
          </a:bodyPr>
          <a:lstStyle>
            <a:lvl1pPr algn="ctr">
              <a:defRPr sz="6000" b="1" spc="0" baseline="0">
                <a:solidFill>
                  <a:schemeClr val="bg2"/>
                </a:solidFill>
              </a:defRPr>
            </a:lvl1pPr>
          </a:lstStyle>
          <a:p>
            <a:r>
              <a:rPr lang="pt-BR" dirty="0"/>
              <a:t>Título Principal da Apresentação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5552830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âmina 1/2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1" y="1085850"/>
            <a:ext cx="3886200" cy="3476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2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276351" y="4765931"/>
            <a:ext cx="3886200" cy="1132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23613440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aspa co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0" y="1085850"/>
            <a:ext cx="9639301" cy="4076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2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Aspas</a:t>
            </a:r>
          </a:p>
        </p:txBody>
      </p:sp>
      <p:sp>
        <p:nvSpPr>
          <p:cNvPr id="9" name="Espaço Reservado para Texto 3"/>
          <p:cNvSpPr>
            <a:spLocks noGrp="1"/>
          </p:cNvSpPr>
          <p:nvPr>
            <p:ph type="body" sz="quarter" idx="15" hasCustomPrompt="1"/>
          </p:nvPr>
        </p:nvSpPr>
        <p:spPr>
          <a:xfrm>
            <a:off x="1781175" y="5286375"/>
            <a:ext cx="9134476" cy="400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>
                <a:solidFill>
                  <a:schemeClr val="bg2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Pessoa</a:t>
            </a:r>
          </a:p>
        </p:txBody>
      </p:sp>
    </p:spTree>
    <p:extLst>
      <p:ext uri="{BB962C8B-B14F-4D97-AF65-F5344CB8AC3E}">
        <p14:creationId xmlns="" xmlns:p14="http://schemas.microsoft.com/office/powerpoint/2010/main" val="29989692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aspa se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0" y="1085850"/>
            <a:ext cx="9639301" cy="4076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="0">
                <a:solidFill>
                  <a:schemeClr val="bg2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Aspas</a:t>
            </a:r>
          </a:p>
        </p:txBody>
      </p:sp>
      <p:sp>
        <p:nvSpPr>
          <p:cNvPr id="9" name="Espaço Reservado para Texto 3"/>
          <p:cNvSpPr>
            <a:spLocks noGrp="1"/>
          </p:cNvSpPr>
          <p:nvPr>
            <p:ph type="body" sz="quarter" idx="15" hasCustomPrompt="1"/>
          </p:nvPr>
        </p:nvSpPr>
        <p:spPr>
          <a:xfrm>
            <a:off x="1276350" y="5286375"/>
            <a:ext cx="9639301" cy="400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bg2"/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Pessoa</a:t>
            </a:r>
          </a:p>
        </p:txBody>
      </p:sp>
      <p:sp>
        <p:nvSpPr>
          <p:cNvPr id="12" name="CaixaDeTexto 11"/>
          <p:cNvSpPr txBox="1"/>
          <p:nvPr userDrawn="1"/>
        </p:nvSpPr>
        <p:spPr>
          <a:xfrm>
            <a:off x="552450" y="295275"/>
            <a:ext cx="104868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b="1" dirty="0">
                <a:solidFill>
                  <a:schemeClr val="bg2"/>
                </a:solidFill>
              </a:rPr>
              <a:t>“</a:t>
            </a:r>
          </a:p>
        </p:txBody>
      </p:sp>
      <p:sp>
        <p:nvSpPr>
          <p:cNvPr id="17" name="CaixaDeTexto 16"/>
          <p:cNvSpPr txBox="1"/>
          <p:nvPr userDrawn="1"/>
        </p:nvSpPr>
        <p:spPr>
          <a:xfrm rot="10800000">
            <a:off x="10591801" y="3201472"/>
            <a:ext cx="104868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b="1" dirty="0">
                <a:solidFill>
                  <a:schemeClr val="bg2"/>
                </a:solidFill>
              </a:rPr>
              <a:t>“</a:t>
            </a:r>
          </a:p>
        </p:txBody>
      </p:sp>
    </p:spTree>
    <p:extLst>
      <p:ext uri="{BB962C8B-B14F-4D97-AF65-F5344CB8AC3E}">
        <p14:creationId xmlns="" xmlns:p14="http://schemas.microsoft.com/office/powerpoint/2010/main" val="48776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ço Reservado para Imagem 1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pt-BR" smtClean="0"/>
              <a:t>Clique no ícone para adicionar uma imagem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46837" y="2551837"/>
            <a:ext cx="10898327" cy="1754326"/>
          </a:xfrm>
          <a:prstGeom prst="rect">
            <a:avLst/>
          </a:prstGeom>
        </p:spPr>
        <p:txBody>
          <a:bodyPr wrap="square" anchor="ctr" anchorCtr="1">
            <a:normAutofit/>
          </a:bodyPr>
          <a:lstStyle>
            <a:lvl1pPr algn="ctr">
              <a:defRPr sz="6000" b="1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 dirty="0"/>
              <a:t>Título Principal da Apresentação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18" name="Conector reto 17"/>
          <p:cNvCxnSpPr/>
          <p:nvPr userDrawn="1"/>
        </p:nvCxnSpPr>
        <p:spPr>
          <a:xfrm>
            <a:off x="646837" y="2314575"/>
            <a:ext cx="10898327" cy="0"/>
          </a:xfrm>
          <a:prstGeom prst="line">
            <a:avLst/>
          </a:prstGeom>
          <a:ln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ector reto 18"/>
          <p:cNvCxnSpPr/>
          <p:nvPr userDrawn="1"/>
        </p:nvCxnSpPr>
        <p:spPr>
          <a:xfrm>
            <a:off x="646837" y="4572000"/>
            <a:ext cx="10898327" cy="0"/>
          </a:xfrm>
          <a:prstGeom prst="line">
            <a:avLst/>
          </a:prstGeom>
          <a:ln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03017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aspa co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ço Reservado para Imagem 1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0" y="1085850"/>
            <a:ext cx="9639301" cy="4076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Aspas</a:t>
            </a:r>
          </a:p>
        </p:txBody>
      </p:sp>
      <p:sp>
        <p:nvSpPr>
          <p:cNvPr id="9" name="Espaço Reservado para Texto 3"/>
          <p:cNvSpPr>
            <a:spLocks noGrp="1"/>
          </p:cNvSpPr>
          <p:nvPr>
            <p:ph type="body" sz="quarter" idx="15" hasCustomPrompt="1"/>
          </p:nvPr>
        </p:nvSpPr>
        <p:spPr>
          <a:xfrm>
            <a:off x="1781175" y="5286375"/>
            <a:ext cx="9134476" cy="400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Pessoa</a:t>
            </a:r>
          </a:p>
        </p:txBody>
      </p:sp>
      <p:cxnSp>
        <p:nvCxnSpPr>
          <p:cNvPr id="7" name="Conector reto 6"/>
          <p:cNvCxnSpPr>
            <a:stCxn id="9" idx="1"/>
          </p:cNvCxnSpPr>
          <p:nvPr userDrawn="1"/>
        </p:nvCxnSpPr>
        <p:spPr>
          <a:xfrm flipH="1">
            <a:off x="1276350" y="5486400"/>
            <a:ext cx="50482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 userDrawn="1"/>
        </p:nvCxnSpPr>
        <p:spPr>
          <a:xfrm>
            <a:off x="1276350" y="5991225"/>
            <a:ext cx="9639301" cy="0"/>
          </a:xfrm>
          <a:prstGeom prst="line">
            <a:avLst/>
          </a:prstGeom>
          <a:ln cap="rnd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 userDrawn="1"/>
        </p:nvSpPr>
        <p:spPr>
          <a:xfrm>
            <a:off x="552450" y="295275"/>
            <a:ext cx="104868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</a:p>
        </p:txBody>
      </p:sp>
      <p:sp>
        <p:nvSpPr>
          <p:cNvPr id="17" name="CaixaDeTexto 16"/>
          <p:cNvSpPr txBox="1"/>
          <p:nvPr userDrawn="1"/>
        </p:nvSpPr>
        <p:spPr>
          <a:xfrm rot="10800000">
            <a:off x="10591801" y="3201472"/>
            <a:ext cx="104868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</a:p>
        </p:txBody>
      </p:sp>
    </p:spTree>
    <p:extLst>
      <p:ext uri="{BB962C8B-B14F-4D97-AF65-F5344CB8AC3E}">
        <p14:creationId xmlns="" xmlns:p14="http://schemas.microsoft.com/office/powerpoint/2010/main" val="119076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aspa se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0" y="1085850"/>
            <a:ext cx="9639301" cy="4076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Aspas</a:t>
            </a:r>
          </a:p>
        </p:txBody>
      </p:sp>
      <p:sp>
        <p:nvSpPr>
          <p:cNvPr id="9" name="Espaço Reservado para Texto 3"/>
          <p:cNvSpPr>
            <a:spLocks noGrp="1"/>
          </p:cNvSpPr>
          <p:nvPr>
            <p:ph type="body" sz="quarter" idx="15" hasCustomPrompt="1"/>
          </p:nvPr>
        </p:nvSpPr>
        <p:spPr>
          <a:xfrm>
            <a:off x="1276350" y="5286375"/>
            <a:ext cx="9639301" cy="4000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Pessoa</a:t>
            </a:r>
          </a:p>
        </p:txBody>
      </p:sp>
      <p:sp>
        <p:nvSpPr>
          <p:cNvPr id="12" name="CaixaDeTexto 11"/>
          <p:cNvSpPr txBox="1"/>
          <p:nvPr userDrawn="1"/>
        </p:nvSpPr>
        <p:spPr>
          <a:xfrm>
            <a:off x="552450" y="295275"/>
            <a:ext cx="104868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</a:p>
        </p:txBody>
      </p:sp>
      <p:sp>
        <p:nvSpPr>
          <p:cNvPr id="17" name="CaixaDeTexto 16"/>
          <p:cNvSpPr txBox="1"/>
          <p:nvPr userDrawn="1"/>
        </p:nvSpPr>
        <p:spPr>
          <a:xfrm rot="10800000">
            <a:off x="10591801" y="3201472"/>
            <a:ext cx="1048685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</a:t>
            </a:r>
          </a:p>
        </p:txBody>
      </p:sp>
    </p:spTree>
    <p:extLst>
      <p:ext uri="{BB962C8B-B14F-4D97-AF65-F5344CB8AC3E}">
        <p14:creationId xmlns="" xmlns:p14="http://schemas.microsoft.com/office/powerpoint/2010/main" val="1946821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1/2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1" y="1085850"/>
            <a:ext cx="3886200" cy="3476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276351" y="4765931"/>
            <a:ext cx="3886200" cy="1132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913925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âmina 1/4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4" hasCustomPrompt="1"/>
          </p:nvPr>
        </p:nvSpPr>
        <p:spPr>
          <a:xfrm>
            <a:off x="1276351" y="1085850"/>
            <a:ext cx="6753224" cy="3476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pPr lvl="0"/>
            <a:r>
              <a:rPr lang="pt-BR" dirty="0"/>
              <a:t>Título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sz="quarter" idx="15"/>
          </p:nvPr>
        </p:nvSpPr>
        <p:spPr>
          <a:xfrm>
            <a:off x="8820150" y="0"/>
            <a:ext cx="3371850" cy="6858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14" name="Espaço Reservado para Texto 3"/>
          <p:cNvSpPr>
            <a:spLocks noGrp="1"/>
          </p:cNvSpPr>
          <p:nvPr>
            <p:ph type="body" sz="quarter" idx="16" hasCustomPrompt="1"/>
          </p:nvPr>
        </p:nvSpPr>
        <p:spPr>
          <a:xfrm>
            <a:off x="1276351" y="4765931"/>
            <a:ext cx="6753224" cy="11325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pt-BR" dirty="0"/>
              <a:t>Texto de apoio</a:t>
            </a:r>
          </a:p>
        </p:txBody>
      </p:sp>
    </p:spTree>
    <p:extLst>
      <p:ext uri="{BB962C8B-B14F-4D97-AF65-F5344CB8AC3E}">
        <p14:creationId xmlns="" xmlns:p14="http://schemas.microsoft.com/office/powerpoint/2010/main" val="259017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theme" Target="../theme/theme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image" Target="../media/image1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91402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819211" y="6296947"/>
            <a:ext cx="6982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bg2">
                    <a:lumMod val="75000"/>
                  </a:schemeClr>
                </a:solidFill>
                <a:latin typeface="Montserrat" panose="00000500000000000000" pitchFamily="2" charset="0"/>
                <a:ea typeface="Roboto" panose="02000000000000000000" pitchFamily="2" charset="0"/>
              </a:defRPr>
            </a:lvl1pPr>
          </a:lstStyle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8" name="Conector reto 7"/>
          <p:cNvCxnSpPr/>
          <p:nvPr/>
        </p:nvCxnSpPr>
        <p:spPr>
          <a:xfrm>
            <a:off x="11469826" y="6424613"/>
            <a:ext cx="0" cy="92868"/>
          </a:xfrm>
          <a:prstGeom prst="line">
            <a:avLst/>
          </a:prstGeom>
          <a:ln cap="rnd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Imagem 11"/>
          <p:cNvPicPr>
            <a:picLocks noChangeAspect="1"/>
          </p:cNvPicPr>
          <p:nvPr/>
        </p:nvPicPr>
        <p:blipFill>
          <a:blip r:embed="rId20" cstate="print">
            <a:clrChange>
              <a:clrFrom>
                <a:srgbClr val="F7EB00"/>
              </a:clrFrom>
              <a:clrTo>
                <a:srgbClr val="F7EB00">
                  <a:alpha val="0"/>
                </a:srgbClr>
              </a:clrTo>
            </a:clrChange>
            <a:extLst>
              <a:ext uri="{BEBA8EAE-BF5A-486C-A8C5-ECC9F3942E4B}">
                <a14:imgProps xmlns="" xmlns:a14="http://schemas.microsoft.com/office/drawing/2010/main">
                  <a14:imgLayer r:embed="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4542" y="395271"/>
            <a:ext cx="494951" cy="51912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1123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  <p:sldLayoutId id="2147483682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819211" y="6296947"/>
            <a:ext cx="6982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bg2"/>
                </a:solidFill>
                <a:latin typeface="Montserrat" panose="00000500000000000000" pitchFamily="2" charset="0"/>
                <a:ea typeface="Roboto" panose="02000000000000000000" pitchFamily="2" charset="0"/>
              </a:defRPr>
            </a:lvl1pPr>
          </a:lstStyle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8" name="Conector reto 7"/>
          <p:cNvCxnSpPr/>
          <p:nvPr/>
        </p:nvCxnSpPr>
        <p:spPr>
          <a:xfrm>
            <a:off x="11469826" y="6424613"/>
            <a:ext cx="0" cy="92868"/>
          </a:xfrm>
          <a:prstGeom prst="line">
            <a:avLst/>
          </a:prstGeom>
          <a:ln cap="rnd">
            <a:solidFill>
              <a:schemeClr val="bg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" name="Imagem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440" y="395271"/>
            <a:ext cx="524012" cy="5316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4832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91402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819211" y="6296947"/>
            <a:ext cx="6982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bg2">
                    <a:lumMod val="75000"/>
                  </a:schemeClr>
                </a:solidFill>
                <a:latin typeface="Montserrat" panose="00000500000000000000" pitchFamily="2" charset="0"/>
                <a:ea typeface="Roboto" panose="02000000000000000000" pitchFamily="2" charset="0"/>
              </a:defRPr>
            </a:lvl1pPr>
          </a:lstStyle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8" name="Conector reto 7"/>
          <p:cNvCxnSpPr/>
          <p:nvPr/>
        </p:nvCxnSpPr>
        <p:spPr>
          <a:xfrm>
            <a:off x="11469826" y="6424613"/>
            <a:ext cx="0" cy="92868"/>
          </a:xfrm>
          <a:prstGeom prst="line">
            <a:avLst/>
          </a:prstGeom>
          <a:ln cap="rnd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Imagem 11"/>
          <p:cNvPicPr>
            <a:picLocks noChangeAspect="1"/>
          </p:cNvPicPr>
          <p:nvPr/>
        </p:nvPicPr>
        <p:blipFill>
          <a:blip r:embed="rId20" cstate="print">
            <a:clrChange>
              <a:clrFrom>
                <a:srgbClr val="F7EB00"/>
              </a:clrFrom>
              <a:clrTo>
                <a:srgbClr val="F7EB00">
                  <a:alpha val="0"/>
                </a:srgbClr>
              </a:clrTo>
            </a:clrChange>
            <a:extLst>
              <a:ext uri="{BEBA8EAE-BF5A-486C-A8C5-ECC9F3942E4B}">
                <a14:imgProps xmlns="" xmlns:a14="http://schemas.microsoft.com/office/drawing/2010/main">
                  <a14:imgLayer r:embed="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4542" y="395271"/>
            <a:ext cx="494951" cy="51912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1123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  <p:sldLayoutId id="214748370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819211" y="6296947"/>
            <a:ext cx="6982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bg2"/>
                </a:solidFill>
                <a:latin typeface="Montserrat" panose="00000500000000000000" pitchFamily="2" charset="0"/>
                <a:ea typeface="Roboto" panose="02000000000000000000" pitchFamily="2" charset="0"/>
              </a:defRPr>
            </a:lvl1pPr>
          </a:lstStyle>
          <a:p>
            <a:fld id="{2CAD3949-D325-4C02-B6F3-CA7E3C2E1BD9}" type="slidenum">
              <a:rPr lang="pt-BR" smtClean="0"/>
              <a:pPr/>
              <a:t>‹nº›</a:t>
            </a:fld>
            <a:endParaRPr lang="pt-BR" dirty="0"/>
          </a:p>
        </p:txBody>
      </p:sp>
      <p:cxnSp>
        <p:nvCxnSpPr>
          <p:cNvPr id="8" name="Conector reto 7"/>
          <p:cNvCxnSpPr/>
          <p:nvPr/>
        </p:nvCxnSpPr>
        <p:spPr>
          <a:xfrm>
            <a:off x="11469826" y="6424613"/>
            <a:ext cx="0" cy="92868"/>
          </a:xfrm>
          <a:prstGeom prst="line">
            <a:avLst/>
          </a:prstGeom>
          <a:ln cap="rnd">
            <a:solidFill>
              <a:schemeClr val="bg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" name="Imagem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440" y="395271"/>
            <a:ext cx="524012" cy="53164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4832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2.xml"/><Relationship Id="rId11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9.png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E2842F3A-E498-4D2E-A602-129904833054}"/>
              </a:ext>
            </a:extLst>
          </p:cNvPr>
          <p:cNvSpPr txBox="1"/>
          <p:nvPr/>
        </p:nvSpPr>
        <p:spPr>
          <a:xfrm>
            <a:off x="2057400" y="2006600"/>
            <a:ext cx="8635999" cy="2193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800" b="1" dirty="0" smtClean="0">
                <a:solidFill>
                  <a:schemeClr val="bg1"/>
                </a:solidFill>
              </a:rPr>
              <a:t>MÉTODO DE PRIORIZAÇÃO </a:t>
            </a:r>
          </a:p>
          <a:p>
            <a:pPr algn="ctr">
              <a:lnSpc>
                <a:spcPct val="150000"/>
              </a:lnSpc>
            </a:pPr>
            <a:r>
              <a:rPr lang="pt-BR" sz="4800" b="1" dirty="0" smtClean="0">
                <a:solidFill>
                  <a:schemeClr val="bg1"/>
                </a:solidFill>
              </a:rPr>
              <a:t>DE PROCESSOS </a:t>
            </a:r>
            <a:endParaRPr lang="pt-BR" sz="4800" b="1" dirty="0">
              <a:solidFill>
                <a:schemeClr val="bg1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526" y="395271"/>
            <a:ext cx="686926" cy="696929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440" y="395271"/>
            <a:ext cx="524012" cy="531643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E2842F3A-E498-4D2E-A602-129904833054}"/>
              </a:ext>
            </a:extLst>
          </p:cNvPr>
          <p:cNvSpPr txBox="1"/>
          <p:nvPr/>
        </p:nvSpPr>
        <p:spPr>
          <a:xfrm>
            <a:off x="1907768" y="6273225"/>
            <a:ext cx="96553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 smtClean="0">
                <a:solidFill>
                  <a:schemeClr val="bg1"/>
                </a:solidFill>
              </a:rPr>
              <a:t>COGER/CGCIN/DINTEG-MS , MAIO/2021</a:t>
            </a:r>
            <a:endParaRPr lang="pt-BR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374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E2842F3A-E498-4D2E-A602-129904833054}"/>
              </a:ext>
            </a:extLst>
          </p:cNvPr>
          <p:cNvSpPr txBox="1"/>
          <p:nvPr/>
        </p:nvSpPr>
        <p:spPr>
          <a:xfrm>
            <a:off x="1247368" y="0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Método de Priorização de Processos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xmlns="" id="{1924C5BF-5A8F-4D38-8698-B6296E719B1F}"/>
              </a:ext>
            </a:extLst>
          </p:cNvPr>
          <p:cNvSpPr txBox="1"/>
          <p:nvPr/>
        </p:nvSpPr>
        <p:spPr>
          <a:xfrm>
            <a:off x="4344200" y="518780"/>
            <a:ext cx="3415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chemeClr val="bg1"/>
                </a:solidFill>
              </a:rPr>
              <a:t>Classificação de Processos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200" y="863600"/>
            <a:ext cx="11798300" cy="5826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93287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E2842F3A-E498-4D2E-A602-129904833054}"/>
              </a:ext>
            </a:extLst>
          </p:cNvPr>
          <p:cNvSpPr txBox="1"/>
          <p:nvPr/>
        </p:nvSpPr>
        <p:spPr>
          <a:xfrm>
            <a:off x="402111" y="127167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Método de Priorização de Processos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22300" y="774700"/>
          <a:ext cx="11099800" cy="2133599"/>
        </p:xfrm>
        <a:graphic>
          <a:graphicData uri="http://schemas.openxmlformats.org/drawingml/2006/table">
            <a:tbl>
              <a:tblPr/>
              <a:tblGrid>
                <a:gridCol w="893705"/>
                <a:gridCol w="2341504"/>
                <a:gridCol w="2836019"/>
                <a:gridCol w="5028572"/>
              </a:tblGrid>
              <a:tr h="50369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Faixas de Classificação Final </a:t>
                      </a:r>
                      <a:r>
                        <a:rPr lang="pt-BR" sz="1800" b="1" i="0" u="none" strike="noStrike" dirty="0" err="1">
                          <a:solidFill>
                            <a:srgbClr val="002060"/>
                          </a:solidFill>
                          <a:latin typeface="Arial"/>
                        </a:rPr>
                        <a:t>Quanti</a:t>
                      </a:r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 (38%) x </a:t>
                      </a:r>
                      <a:r>
                        <a:rPr lang="pt-BR" sz="1800" b="1" i="0" u="none" strike="noStrike" dirty="0" err="1">
                          <a:solidFill>
                            <a:srgbClr val="002060"/>
                          </a:solidFill>
                          <a:latin typeface="Arial"/>
                        </a:rPr>
                        <a:t>Quali</a:t>
                      </a:r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 (62%)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1132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Nota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Pontos de Corte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Notas (Pontos de Corte)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2060"/>
                          </a:solidFill>
                          <a:latin typeface="Calibri"/>
                        </a:rPr>
                        <a:t>Classificação Final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3728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≥ 73,3%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≥ 2,2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PA - Prioridade Alta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28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≥ 53,3% &lt; 73,3%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≥ 2,2 &lt; 1,6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PA - Prioridade Média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28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206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≤ 53,3%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≤ 1,6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PA - Prioridade Baixa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46100" y="3200400"/>
          <a:ext cx="11188700" cy="3301999"/>
        </p:xfrm>
        <a:graphic>
          <a:graphicData uri="http://schemas.openxmlformats.org/drawingml/2006/table">
            <a:tbl>
              <a:tblPr/>
              <a:tblGrid>
                <a:gridCol w="3641830"/>
                <a:gridCol w="7546870"/>
              </a:tblGrid>
              <a:tr h="1004978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PA - Prioridade Alta</a:t>
                      </a:r>
                    </a:p>
                  </a:txBody>
                  <a:tcPr marL="84667" marR="9407" marT="94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Expressa </a:t>
                      </a:r>
                      <a:r>
                        <a:rPr lang="pt-BR" sz="20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os processos mais significativos, que deverão ter prioridade sobre os demais no mapeamento de processos e no gerenciamento de riscos;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3319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PA - Prioridade Média</a:t>
                      </a:r>
                    </a:p>
                  </a:txBody>
                  <a:tcPr marL="84667" marR="9407" marT="94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Expressa </a:t>
                      </a:r>
                      <a:r>
                        <a:rPr lang="pt-BR" sz="20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os processos de grande importância ou que merecem destaque, e que deverão ter uma prioridade média sobre os demais no mapeamento de processos e no gerenciamento de riscos;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638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latin typeface="Arial"/>
                        </a:rPr>
                        <a:t>PA - Prioridade Baixa</a:t>
                      </a:r>
                    </a:p>
                  </a:txBody>
                  <a:tcPr marL="84667" marR="9407" marT="94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E7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Expressa </a:t>
                      </a:r>
                      <a:r>
                        <a:rPr lang="pt-BR" sz="20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os processos de menor importância, que deverão ter prioridade baixa sobre os demais no mapeamento de processo e no gerenciamento de riscos.</a:t>
                      </a: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7186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E2842F3A-E498-4D2E-A602-129904833054}"/>
              </a:ext>
            </a:extLst>
          </p:cNvPr>
          <p:cNvSpPr txBox="1"/>
          <p:nvPr/>
        </p:nvSpPr>
        <p:spPr>
          <a:xfrm>
            <a:off x="402111" y="127167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Método de Priorização de Processos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398950E2-E760-44FE-9625-9B811B7E7E3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43466" y="1360086"/>
            <a:ext cx="11129433" cy="49645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7186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E2842F3A-E498-4D2E-A602-129904833054}"/>
              </a:ext>
            </a:extLst>
          </p:cNvPr>
          <p:cNvSpPr txBox="1"/>
          <p:nvPr/>
        </p:nvSpPr>
        <p:spPr>
          <a:xfrm>
            <a:off x="402111" y="127167"/>
            <a:ext cx="115104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Método de Priorização de Processos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4E5EA5F4-0683-414C-8BE6-CC224DE03434}"/>
              </a:ext>
            </a:extLst>
          </p:cNvPr>
          <p:cNvSpPr txBox="1"/>
          <p:nvPr/>
        </p:nvSpPr>
        <p:spPr>
          <a:xfrm>
            <a:off x="372478" y="804500"/>
            <a:ext cx="1087972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chemeClr val="bg1"/>
                </a:solidFill>
              </a:rPr>
              <a:t>Próximos passos</a:t>
            </a:r>
            <a:r>
              <a:rPr lang="pt-BR" sz="2000" dirty="0">
                <a:solidFill>
                  <a:schemeClr val="bg1"/>
                </a:solidFill>
              </a:rPr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2000" dirty="0">
                <a:solidFill>
                  <a:schemeClr val="bg1"/>
                </a:solidFill>
              </a:rPr>
              <a:t>Identificar e listar os processos </a:t>
            </a:r>
            <a:r>
              <a:rPr lang="pt-BR" sz="2000" b="1" dirty="0">
                <a:solidFill>
                  <a:schemeClr val="bg1"/>
                </a:solidFill>
              </a:rPr>
              <a:t>de cada Unidade </a:t>
            </a:r>
            <a:r>
              <a:rPr lang="pt-BR" sz="2000" dirty="0">
                <a:solidFill>
                  <a:schemeClr val="bg1"/>
                </a:solidFill>
              </a:rPr>
              <a:t>empregados para o atingimento dos Objetivos Estratégicos do MS.</a:t>
            </a:r>
          </a:p>
          <a:p>
            <a:r>
              <a:rPr lang="pt-BR" sz="2000" b="1" dirty="0">
                <a:solidFill>
                  <a:schemeClr val="bg1"/>
                </a:solidFill>
              </a:rPr>
              <a:t>       Ferramenta</a:t>
            </a:r>
            <a:r>
              <a:rPr lang="pt-BR" sz="2000" dirty="0">
                <a:solidFill>
                  <a:schemeClr val="bg1"/>
                </a:solidFill>
              </a:rPr>
              <a:t>: planilha com processos e objetivos estratégicos do PNS / PPA 2020-2023.</a:t>
            </a:r>
          </a:p>
          <a:p>
            <a:r>
              <a:rPr lang="pt-BR" sz="2000" b="1" dirty="0">
                <a:solidFill>
                  <a:schemeClr val="bg1"/>
                </a:solidFill>
              </a:rPr>
              <a:t>       Dados mínimos: </a:t>
            </a:r>
          </a:p>
          <a:p>
            <a:pPr marL="457200">
              <a:buFont typeface="+mj-lt"/>
              <a:buAutoNum type="alphaLcPeriod"/>
            </a:pPr>
            <a:r>
              <a:rPr lang="pt-BR" sz="2000" dirty="0">
                <a:solidFill>
                  <a:schemeClr val="bg1"/>
                </a:solidFill>
              </a:rPr>
              <a:t> Unidade </a:t>
            </a:r>
          </a:p>
          <a:p>
            <a:pPr marL="457200">
              <a:buFont typeface="+mj-lt"/>
              <a:buAutoNum type="alphaLcPeriod"/>
            </a:pPr>
            <a:r>
              <a:rPr lang="pt-BR" sz="2000" dirty="0">
                <a:solidFill>
                  <a:schemeClr val="bg1"/>
                </a:solidFill>
              </a:rPr>
              <a:t> Responsável (eis) pela análise</a:t>
            </a:r>
          </a:p>
          <a:p>
            <a:pPr marL="457200">
              <a:buFont typeface="+mj-lt"/>
              <a:buAutoNum type="alphaLcPeriod"/>
            </a:pPr>
            <a:r>
              <a:rPr lang="pt-BR" sz="2000" dirty="0">
                <a:solidFill>
                  <a:schemeClr val="bg1"/>
                </a:solidFill>
              </a:rPr>
              <a:t> Data</a:t>
            </a:r>
          </a:p>
          <a:p>
            <a:pPr marL="457200">
              <a:buFont typeface="+mj-lt"/>
              <a:buAutoNum type="alphaLcPeriod"/>
            </a:pPr>
            <a:r>
              <a:rPr lang="pt-BR" sz="2000" dirty="0">
                <a:solidFill>
                  <a:schemeClr val="bg1"/>
                </a:solidFill>
              </a:rPr>
              <a:t>Objetivo Estratégico</a:t>
            </a:r>
          </a:p>
          <a:p>
            <a:pPr marL="457200">
              <a:buFont typeface="+mj-lt"/>
              <a:buAutoNum type="alphaLcPeriod"/>
            </a:pPr>
            <a:r>
              <a:rPr lang="pt-BR" sz="2000" dirty="0">
                <a:solidFill>
                  <a:schemeClr val="bg1"/>
                </a:solidFill>
              </a:rPr>
              <a:t>Macroprocesso </a:t>
            </a:r>
          </a:p>
          <a:p>
            <a:pPr marL="457200">
              <a:buFont typeface="+mj-lt"/>
              <a:buAutoNum type="alphaLcPeriod"/>
            </a:pPr>
            <a:r>
              <a:rPr lang="pt-BR" sz="2000" dirty="0">
                <a:solidFill>
                  <a:schemeClr val="bg1"/>
                </a:solidFill>
              </a:rPr>
              <a:t> Processo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6D4558C6-72E8-47B0-AA5B-9DB110EEEB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3619501"/>
            <a:ext cx="8889999" cy="299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71868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E2842F3A-E498-4D2E-A602-129904833054}"/>
              </a:ext>
            </a:extLst>
          </p:cNvPr>
          <p:cNvSpPr txBox="1"/>
          <p:nvPr/>
        </p:nvSpPr>
        <p:spPr>
          <a:xfrm>
            <a:off x="752068" y="295955"/>
            <a:ext cx="9655395" cy="5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Método de Priorização de Processos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1D4CD775-6EDF-4488-8FE1-6F5216B0841C}"/>
              </a:ext>
            </a:extLst>
          </p:cNvPr>
          <p:cNvSpPr txBox="1"/>
          <p:nvPr/>
        </p:nvSpPr>
        <p:spPr>
          <a:xfrm>
            <a:off x="558800" y="1066801"/>
            <a:ext cx="11176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solidFill>
                  <a:schemeClr val="bg1"/>
                </a:solidFill>
              </a:rPr>
              <a:t>OBJETIVO: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r>
              <a:rPr lang="pt-BR" sz="2400" dirty="0">
                <a:solidFill>
                  <a:schemeClr val="bg1"/>
                </a:solidFill>
              </a:rPr>
              <a:t>classificar processos visando a priorização para o mapeamento de processos e o gerenciamento de riscos.</a:t>
            </a:r>
          </a:p>
          <a:p>
            <a:pPr algn="just"/>
            <a:endParaRPr lang="pt-BR" sz="2400" dirty="0">
              <a:solidFill>
                <a:schemeClr val="bg1"/>
              </a:solidFill>
            </a:endParaRPr>
          </a:p>
          <a:p>
            <a:pPr algn="just"/>
            <a:r>
              <a:rPr lang="pt-BR" sz="2400" b="1" dirty="0" smtClean="0">
                <a:solidFill>
                  <a:schemeClr val="bg1"/>
                </a:solidFill>
              </a:rPr>
              <a:t>BASE PARA APLICAÇÃO:</a:t>
            </a:r>
            <a:r>
              <a:rPr lang="pt-BR" sz="2400" dirty="0" smtClean="0">
                <a:solidFill>
                  <a:schemeClr val="bg1"/>
                </a:solidFill>
              </a:rPr>
              <a:t> </a:t>
            </a:r>
            <a:r>
              <a:rPr lang="pt-BR" sz="2400" dirty="0">
                <a:solidFill>
                  <a:schemeClr val="bg1"/>
                </a:solidFill>
              </a:rPr>
              <a:t>processos da Cadeia de Valor e os Objetivos do Mapa Estratégico, registrados no Plano Nacional de Saúde (PNS) / Plano Plurianual (PPA) 2020-2023.</a:t>
            </a:r>
          </a:p>
          <a:p>
            <a:pPr algn="just"/>
            <a:endParaRPr lang="pt-BR" sz="1200" dirty="0">
              <a:solidFill>
                <a:schemeClr val="bg1"/>
              </a:solidFill>
            </a:endParaRPr>
          </a:p>
          <a:p>
            <a:pPr lvl="1" algn="just"/>
            <a:r>
              <a:rPr lang="pt-BR" sz="2400" b="1" i="1" u="sng" dirty="0" smtClean="0">
                <a:solidFill>
                  <a:schemeClr val="bg1"/>
                </a:solidFill>
              </a:rPr>
              <a:t>MISSÃO</a:t>
            </a:r>
            <a:r>
              <a:rPr lang="pt-BR" sz="2400" i="1" u="sng" dirty="0" smtClean="0">
                <a:solidFill>
                  <a:schemeClr val="bg1"/>
                </a:solidFill>
              </a:rPr>
              <a:t>:</a:t>
            </a:r>
            <a:r>
              <a:rPr lang="pt-BR" sz="2400" i="1" dirty="0" smtClean="0">
                <a:solidFill>
                  <a:schemeClr val="bg1"/>
                </a:solidFill>
              </a:rPr>
              <a:t> </a:t>
            </a:r>
            <a:r>
              <a:rPr lang="pt-BR" sz="2400" i="1" dirty="0">
                <a:solidFill>
                  <a:schemeClr val="bg1"/>
                </a:solidFill>
              </a:rPr>
              <a:t>Promover a saúde e o bem-estar de todos, por meio da formulação e implementação de políticas públicas de saúde, pautando-se pela universalidade, integralidade e equidade.</a:t>
            </a:r>
          </a:p>
          <a:p>
            <a:pPr lvl="1" algn="just"/>
            <a:endParaRPr lang="pt-BR" sz="2400" i="1" dirty="0">
              <a:solidFill>
                <a:schemeClr val="bg1"/>
              </a:solidFill>
            </a:endParaRPr>
          </a:p>
          <a:p>
            <a:pPr lvl="1" algn="just"/>
            <a:r>
              <a:rPr lang="pt-BR" sz="2400" b="1" i="1" u="sng" dirty="0" smtClean="0">
                <a:solidFill>
                  <a:schemeClr val="bg1"/>
                </a:solidFill>
              </a:rPr>
              <a:t>VISÃO</a:t>
            </a:r>
            <a:r>
              <a:rPr lang="pt-BR" sz="2400" i="1" u="sng" dirty="0" smtClean="0">
                <a:solidFill>
                  <a:schemeClr val="bg1"/>
                </a:solidFill>
              </a:rPr>
              <a:t>: </a:t>
            </a:r>
            <a:r>
              <a:rPr lang="pt-BR" sz="2400" i="1" dirty="0">
                <a:solidFill>
                  <a:schemeClr val="bg1"/>
                </a:solidFill>
              </a:rPr>
              <a:t>Sistema de Saúde Público efetivo e reconhecido por todos. </a:t>
            </a:r>
          </a:p>
          <a:p>
            <a:pPr lvl="1" algn="just"/>
            <a:endParaRPr lang="pt-BR" sz="2400" i="1" dirty="0">
              <a:solidFill>
                <a:schemeClr val="bg1"/>
              </a:solidFill>
            </a:endParaRPr>
          </a:p>
          <a:p>
            <a:pPr lvl="1" algn="just"/>
            <a:r>
              <a:rPr lang="pt-BR" sz="2400" b="1" i="1" u="sng" dirty="0" smtClean="0">
                <a:solidFill>
                  <a:schemeClr val="bg1"/>
                </a:solidFill>
              </a:rPr>
              <a:t>VALORES:</a:t>
            </a:r>
            <a:r>
              <a:rPr lang="pt-BR" sz="2400" i="1" dirty="0" smtClean="0">
                <a:solidFill>
                  <a:schemeClr val="bg1"/>
                </a:solidFill>
              </a:rPr>
              <a:t> </a:t>
            </a:r>
            <a:r>
              <a:rPr lang="pt-BR" sz="2400" i="1" dirty="0">
                <a:solidFill>
                  <a:schemeClr val="bg1"/>
                </a:solidFill>
              </a:rPr>
              <a:t>Inovação | Comprometimento | Empatia| Transparência | Ética | Eficiência e efetividade |Sinergia | Sustentabilidade</a:t>
            </a:r>
          </a:p>
        </p:txBody>
      </p:sp>
    </p:spTree>
    <p:extLst>
      <p:ext uri="{BB962C8B-B14F-4D97-AF65-F5344CB8AC3E}">
        <p14:creationId xmlns:p14="http://schemas.microsoft.com/office/powerpoint/2010/main" xmlns="" val="340920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E2842F3A-E498-4D2E-A602-129904833054}"/>
              </a:ext>
            </a:extLst>
          </p:cNvPr>
          <p:cNvSpPr txBox="1"/>
          <p:nvPr/>
        </p:nvSpPr>
        <p:spPr>
          <a:xfrm>
            <a:off x="739368" y="537255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Método de Priorização de Processos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C63CB9F2-AB1D-4CC5-BE55-1D5B57330AB9}"/>
              </a:ext>
            </a:extLst>
          </p:cNvPr>
          <p:cNvSpPr txBox="1"/>
          <p:nvPr/>
        </p:nvSpPr>
        <p:spPr>
          <a:xfrm>
            <a:off x="942568" y="1254889"/>
            <a:ext cx="1072873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t-BR" sz="2400" dirty="0">
              <a:solidFill>
                <a:schemeClr val="bg1"/>
              </a:solidFill>
            </a:endParaRPr>
          </a:p>
          <a:p>
            <a:pPr algn="just"/>
            <a:r>
              <a:rPr lang="pt-BR" sz="2400" b="1" dirty="0" smtClean="0">
                <a:solidFill>
                  <a:schemeClr val="bg1"/>
                </a:solidFill>
              </a:rPr>
              <a:t>PRODUTOS</a:t>
            </a:r>
            <a:r>
              <a:rPr lang="pt-BR" sz="2400" dirty="0" smtClean="0">
                <a:solidFill>
                  <a:schemeClr val="bg1"/>
                </a:solidFill>
              </a:rPr>
              <a:t>:</a:t>
            </a:r>
          </a:p>
          <a:p>
            <a:pPr algn="just"/>
            <a:endParaRPr lang="pt-BR" sz="1200" dirty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pt-BR" sz="2400" dirty="0">
                <a:solidFill>
                  <a:schemeClr val="bg1"/>
                </a:solidFill>
              </a:rPr>
              <a:t>Lista de processos por Unidade vinculados aos Objetivos Estratégicos, classificados em: </a:t>
            </a:r>
          </a:p>
          <a:p>
            <a:pPr marL="914400" lvl="1" indent="-457200" algn="just"/>
            <a:endParaRPr lang="pt-BR" sz="1200" dirty="0" smtClean="0">
              <a:solidFill>
                <a:schemeClr val="bg1"/>
              </a:solidFill>
            </a:endParaRPr>
          </a:p>
          <a:p>
            <a:pPr marL="914400" lvl="1" indent="-457200" algn="just">
              <a:buFont typeface="+mj-lt"/>
              <a:buAutoNum type="alphaLcPeriod"/>
            </a:pPr>
            <a:r>
              <a:rPr lang="pt-BR" sz="2400" b="1" dirty="0" smtClean="0">
                <a:solidFill>
                  <a:schemeClr val="bg1"/>
                </a:solidFill>
              </a:rPr>
              <a:t>PA </a:t>
            </a:r>
            <a:r>
              <a:rPr lang="pt-BR" sz="2400" b="1" dirty="0">
                <a:solidFill>
                  <a:schemeClr val="bg1"/>
                </a:solidFill>
              </a:rPr>
              <a:t>– Prioridade Alta</a:t>
            </a:r>
          </a:p>
          <a:p>
            <a:pPr marL="914400" lvl="1" indent="-457200" algn="just">
              <a:buFont typeface="+mj-lt"/>
              <a:buAutoNum type="alphaLcPeriod"/>
            </a:pPr>
            <a:r>
              <a:rPr lang="pt-BR" sz="2400" b="1" dirty="0">
                <a:solidFill>
                  <a:schemeClr val="bg1"/>
                </a:solidFill>
              </a:rPr>
              <a:t>PM – Prioridade Média</a:t>
            </a:r>
          </a:p>
          <a:p>
            <a:pPr marL="914400" lvl="1" indent="-457200" algn="just">
              <a:buFont typeface="+mj-lt"/>
              <a:buAutoNum type="alphaLcPeriod"/>
            </a:pPr>
            <a:r>
              <a:rPr lang="pt-BR" sz="2400" b="1" dirty="0">
                <a:solidFill>
                  <a:schemeClr val="bg1"/>
                </a:solidFill>
              </a:rPr>
              <a:t>PB – Prioridade Baixa</a:t>
            </a:r>
          </a:p>
          <a:p>
            <a:pPr lvl="1" algn="just"/>
            <a:endParaRPr lang="pt-BR" sz="2400" dirty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pt-BR" sz="2400" dirty="0">
                <a:solidFill>
                  <a:schemeClr val="bg1"/>
                </a:solidFill>
              </a:rPr>
              <a:t>Plano de Gestão de Riscos da Unidade</a:t>
            </a:r>
          </a:p>
          <a:p>
            <a:pPr marL="457200" indent="-457200" algn="just">
              <a:buFont typeface="+mj-lt"/>
              <a:buAutoNum type="arabicParenR"/>
            </a:pPr>
            <a:endParaRPr lang="pt-BR" sz="2400" dirty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pt-BR" sz="2400" dirty="0">
                <a:solidFill>
                  <a:schemeClr val="bg1"/>
                </a:solidFill>
              </a:rPr>
              <a:t>Plano de Gestão de Riscos do Ministério da Saúde</a:t>
            </a:r>
          </a:p>
        </p:txBody>
      </p:sp>
    </p:spTree>
    <p:extLst>
      <p:ext uri="{BB962C8B-B14F-4D97-AF65-F5344CB8AC3E}">
        <p14:creationId xmlns:p14="http://schemas.microsoft.com/office/powerpoint/2010/main" xmlns="" val="374366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E2842F3A-E498-4D2E-A602-129904833054}"/>
              </a:ext>
            </a:extLst>
          </p:cNvPr>
          <p:cNvSpPr txBox="1"/>
          <p:nvPr/>
        </p:nvSpPr>
        <p:spPr>
          <a:xfrm>
            <a:off x="955268" y="353105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Método de Priorização de Processos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CC2C8D6D-E7EC-45EE-946C-CCF55B16B2D8}"/>
              </a:ext>
            </a:extLst>
          </p:cNvPr>
          <p:cNvSpPr txBox="1"/>
          <p:nvPr/>
        </p:nvSpPr>
        <p:spPr>
          <a:xfrm>
            <a:off x="755242" y="1142880"/>
            <a:ext cx="1095415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sng" dirty="0">
                <a:solidFill>
                  <a:schemeClr val="bg1"/>
                </a:solidFill>
              </a:rPr>
              <a:t>1ª </a:t>
            </a:r>
            <a:r>
              <a:rPr lang="pt-BR" sz="2800" b="1" u="sng" dirty="0" smtClean="0">
                <a:solidFill>
                  <a:schemeClr val="bg1"/>
                </a:solidFill>
              </a:rPr>
              <a:t>FASE</a:t>
            </a:r>
            <a:endParaRPr lang="pt-BR" sz="2800" b="1" u="sng" dirty="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</a:rPr>
              <a:t>Identificação dos processos de cada Unidade empregados para o atingimento dos Objetivos Estratégicos do MS.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pPr lvl="1"/>
            <a:r>
              <a:rPr lang="pt-B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Ferramenta: </a:t>
            </a:r>
            <a:r>
              <a:rPr lang="pt-BR" sz="2400" dirty="0">
                <a:solidFill>
                  <a:schemeClr val="bg1"/>
                </a:solidFill>
              </a:rPr>
              <a:t>planilha com processos e objetivos estratégicos do Plano Nacional de Saúde (PNS) / Plano Plurianual (PPA) 2020-2023.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5B96540A-EA10-432C-942C-6FC7595427C3}"/>
              </a:ext>
            </a:extLst>
          </p:cNvPr>
          <p:cNvSpPr txBox="1"/>
          <p:nvPr/>
        </p:nvSpPr>
        <p:spPr>
          <a:xfrm>
            <a:off x="780642" y="3908305"/>
            <a:ext cx="1109385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u="sng" dirty="0">
                <a:solidFill>
                  <a:schemeClr val="bg1"/>
                </a:solidFill>
              </a:rPr>
              <a:t>2ª </a:t>
            </a:r>
            <a:r>
              <a:rPr lang="pt-BR" sz="2800" b="1" u="sng" dirty="0" smtClean="0">
                <a:solidFill>
                  <a:schemeClr val="bg1"/>
                </a:solidFill>
              </a:rPr>
              <a:t>FASE</a:t>
            </a:r>
            <a:endParaRPr lang="pt-BR" sz="2800" b="1" u="sng" dirty="0">
              <a:solidFill>
                <a:schemeClr val="bg1"/>
              </a:solidFill>
            </a:endParaRPr>
          </a:p>
          <a:p>
            <a:r>
              <a:rPr lang="pt-BR" sz="2400" dirty="0">
                <a:solidFill>
                  <a:schemeClr val="bg1"/>
                </a:solidFill>
              </a:rPr>
              <a:t>Aplicação da Metodologia de Priorização de Processos  - lista de processos de cada Unidade.</a:t>
            </a:r>
          </a:p>
          <a:p>
            <a:endParaRPr lang="pt-BR" sz="2400" dirty="0">
              <a:solidFill>
                <a:schemeClr val="bg1"/>
              </a:solidFill>
            </a:endParaRPr>
          </a:p>
          <a:p>
            <a:pPr lvl="1"/>
            <a:r>
              <a:rPr lang="pt-B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Ferramenta:</a:t>
            </a:r>
            <a:r>
              <a:rPr lang="pt-BR" sz="2400" dirty="0">
                <a:solidFill>
                  <a:schemeClr val="bg1"/>
                </a:solidFill>
              </a:rPr>
              <a:t> planilha de aplicação do Método de Priorização de Processos e orientações para a sua aplicação.</a:t>
            </a:r>
          </a:p>
        </p:txBody>
      </p:sp>
    </p:spTree>
    <p:extLst>
      <p:ext uri="{BB962C8B-B14F-4D97-AF65-F5344CB8AC3E}">
        <p14:creationId xmlns:p14="http://schemas.microsoft.com/office/powerpoint/2010/main" xmlns="" val="204614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E2842F3A-E498-4D2E-A602-129904833054}"/>
              </a:ext>
            </a:extLst>
          </p:cNvPr>
          <p:cNvSpPr txBox="1"/>
          <p:nvPr/>
        </p:nvSpPr>
        <p:spPr>
          <a:xfrm>
            <a:off x="1298168" y="238805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Método de Priorização de Processos</a:t>
            </a:r>
          </a:p>
        </p:txBody>
      </p:sp>
      <p:graphicFrame>
        <p:nvGraphicFramePr>
          <p:cNvPr id="2" name="Tabela 3">
            <a:extLst>
              <a:ext uri="{FF2B5EF4-FFF2-40B4-BE49-F238E27FC236}">
                <a16:creationId xmlns:a16="http://schemas.microsoft.com/office/drawing/2014/main" xmlns="" id="{FE7124E6-2FAF-45CF-B0FE-80AC898103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12121646"/>
              </p:ext>
            </p:extLst>
          </p:nvPr>
        </p:nvGraphicFramePr>
        <p:xfrm>
          <a:off x="746125" y="1062566"/>
          <a:ext cx="10683873" cy="18796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6345555">
                  <a:extLst>
                    <a:ext uri="{9D8B030D-6E8A-4147-A177-3AD203B41FA5}">
                      <a16:colId xmlns:a16="http://schemas.microsoft.com/office/drawing/2014/main" xmlns="" val="2689809980"/>
                    </a:ext>
                  </a:extLst>
                </a:gridCol>
                <a:gridCol w="1766570">
                  <a:extLst>
                    <a:ext uri="{9D8B030D-6E8A-4147-A177-3AD203B41FA5}">
                      <a16:colId xmlns:a16="http://schemas.microsoft.com/office/drawing/2014/main" xmlns="" val="1405928069"/>
                    </a:ext>
                  </a:extLst>
                </a:gridCol>
                <a:gridCol w="1464310">
                  <a:extLst>
                    <a:ext uri="{9D8B030D-6E8A-4147-A177-3AD203B41FA5}">
                      <a16:colId xmlns:a16="http://schemas.microsoft.com/office/drawing/2014/main" xmlns="" val="506628976"/>
                    </a:ext>
                  </a:extLst>
                </a:gridCol>
                <a:gridCol w="1107438">
                  <a:extLst>
                    <a:ext uri="{9D8B030D-6E8A-4147-A177-3AD203B41FA5}">
                      <a16:colId xmlns:a16="http://schemas.microsoft.com/office/drawing/2014/main" xmlns="" val="304875306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Comparação julgamento AHP – Quantitativo x Qualitativo</a:t>
                      </a:r>
                      <a:endParaRPr lang="pt-BR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3003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pt-BR" dirty="0"/>
                        <a:t>Data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29/03/21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15/04/21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800" kern="1200" dirty="0"/>
                        <a:t>Final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890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pt-BR" dirty="0"/>
                        <a:t>Quantitativo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36,2%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37,8%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800" b="1" kern="1200" dirty="0"/>
                        <a:t>38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2927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pt-BR" dirty="0"/>
                        <a:t>Qualitativo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63,7%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62,2%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800" b="1" kern="1200" dirty="0"/>
                        <a:t>62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9894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pt-BR" dirty="0"/>
                        <a:t>Participantes 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13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BR" sz="1800" b="1" kern="1200" dirty="0"/>
                        <a:t>13</a:t>
                      </a:r>
                      <a:endParaRPr lang="pt-B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9518981"/>
                  </a:ext>
                </a:extLst>
              </a:tr>
            </a:tbl>
          </a:graphicData>
        </a:graphic>
      </p:graphicFrame>
      <p:graphicFrame>
        <p:nvGraphicFramePr>
          <p:cNvPr id="7" name="Tabela 3">
            <a:extLst>
              <a:ext uri="{FF2B5EF4-FFF2-40B4-BE49-F238E27FC236}">
                <a16:creationId xmlns:a16="http://schemas.microsoft.com/office/drawing/2014/main" xmlns="" id="{7129DBB5-64CB-4C35-9A6E-5F79D300F6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29350839"/>
              </p:ext>
            </p:extLst>
          </p:nvPr>
        </p:nvGraphicFramePr>
        <p:xfrm>
          <a:off x="733423" y="3275252"/>
          <a:ext cx="10694989" cy="334762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6216652">
                  <a:extLst>
                    <a:ext uri="{9D8B030D-6E8A-4147-A177-3AD203B41FA5}">
                      <a16:colId xmlns:a16="http://schemas.microsoft.com/office/drawing/2014/main" xmlns="" val="268980998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xmlns="" val="1405928069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xmlns="" val="506628976"/>
                    </a:ext>
                  </a:extLst>
                </a:gridCol>
                <a:gridCol w="1119187">
                  <a:extLst>
                    <a:ext uri="{9D8B030D-6E8A-4147-A177-3AD203B41FA5}">
                      <a16:colId xmlns:a16="http://schemas.microsoft.com/office/drawing/2014/main" xmlns="" val="1856205581"/>
                    </a:ext>
                  </a:extLst>
                </a:gridCol>
              </a:tblGrid>
              <a:tr h="40139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Comparação julgamento AHP – Qualitativo - Fatores</a:t>
                      </a:r>
                      <a:endParaRPr lang="pt-BR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53003931"/>
                  </a:ext>
                </a:extLst>
              </a:tr>
              <a:tr h="336372">
                <a:tc>
                  <a:txBody>
                    <a:bodyPr/>
                    <a:lstStyle/>
                    <a:p>
                      <a:pPr lvl="1" algn="l"/>
                      <a:r>
                        <a:rPr lang="pt-BR" dirty="0"/>
                        <a:t>Data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29/03/21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15/04/21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Final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8909753"/>
                  </a:ext>
                </a:extLst>
              </a:tr>
              <a:tr h="331411">
                <a:tc>
                  <a:txBody>
                    <a:bodyPr/>
                    <a:lstStyle/>
                    <a:p>
                      <a:pPr lvl="1" algn="l"/>
                      <a:r>
                        <a:rPr lang="pt-BR" dirty="0"/>
                        <a:t>Relevância Estratégica do Processo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33,7%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30,7%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31%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72927435"/>
                  </a:ext>
                </a:extLst>
              </a:tr>
              <a:tr h="336372">
                <a:tc>
                  <a:txBody>
                    <a:bodyPr/>
                    <a:lstStyle/>
                    <a:p>
                      <a:pPr lvl="1" algn="l"/>
                      <a:r>
                        <a:rPr lang="pt-BR" sz="1800" kern="1200" dirty="0"/>
                        <a:t>Demandas TCU/CGU/MP</a:t>
                      </a:r>
                      <a:endParaRPr lang="pt-BR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16,3%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15,7%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16%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9894915"/>
                  </a:ext>
                </a:extLst>
              </a:tr>
              <a:tr h="336372">
                <a:tc>
                  <a:txBody>
                    <a:bodyPr/>
                    <a:lstStyle/>
                    <a:p>
                      <a:pPr lvl="1" algn="l"/>
                      <a:r>
                        <a:rPr lang="pt-BR" sz="1800" kern="1200" dirty="0"/>
                        <a:t>Demanda Judicial Saúde</a:t>
                      </a:r>
                      <a:endParaRPr lang="pt-BR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20,9%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21,2%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21%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2640420"/>
                  </a:ext>
                </a:extLst>
              </a:tr>
              <a:tr h="385902">
                <a:tc>
                  <a:txBody>
                    <a:bodyPr/>
                    <a:lstStyle/>
                    <a:p>
                      <a:pPr lvl="1" algn="l"/>
                      <a:r>
                        <a:rPr lang="pt-BR" sz="1800" kern="1200" dirty="0"/>
                        <a:t>Recursos Humanos</a:t>
                      </a:r>
                      <a:endParaRPr lang="pt-BR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11,0%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13,7%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13%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373243"/>
                  </a:ext>
                </a:extLst>
              </a:tr>
              <a:tr h="336372">
                <a:tc>
                  <a:txBody>
                    <a:bodyPr/>
                    <a:lstStyle/>
                    <a:p>
                      <a:pPr lvl="1" algn="l"/>
                      <a:r>
                        <a:rPr lang="pt-BR" sz="1800" kern="1200" dirty="0"/>
                        <a:t>Recursos Tecnológicos</a:t>
                      </a:r>
                      <a:endParaRPr lang="pt-BR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9,5%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9,8%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10%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8492245"/>
                  </a:ext>
                </a:extLst>
              </a:tr>
              <a:tr h="336372">
                <a:tc>
                  <a:txBody>
                    <a:bodyPr/>
                    <a:lstStyle/>
                    <a:p>
                      <a:pPr lvl="1" algn="l"/>
                      <a:r>
                        <a:rPr lang="pt-BR" sz="1800" kern="1200" dirty="0"/>
                        <a:t>Estrutura Organizacional</a:t>
                      </a:r>
                      <a:endParaRPr lang="pt-BR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8,6%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9,1%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9%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1434659"/>
                  </a:ext>
                </a:extLst>
              </a:tr>
              <a:tr h="336372">
                <a:tc>
                  <a:txBody>
                    <a:bodyPr/>
                    <a:lstStyle/>
                    <a:p>
                      <a:pPr lvl="1" algn="l"/>
                      <a:r>
                        <a:rPr lang="pt-BR" sz="1800" kern="1200" dirty="0"/>
                        <a:t>Participantes </a:t>
                      </a:r>
                      <a:endParaRPr lang="pt-BR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11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13</a:t>
                      </a:r>
                      <a:endParaRPr lang="pt-BR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b="1" dirty="0"/>
                        <a:t>13</a:t>
                      </a:r>
                      <a:endParaRPr lang="pt-B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4962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2507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E2842F3A-E498-4D2E-A602-129904833054}"/>
              </a:ext>
            </a:extLst>
          </p:cNvPr>
          <p:cNvSpPr txBox="1"/>
          <p:nvPr/>
        </p:nvSpPr>
        <p:spPr>
          <a:xfrm>
            <a:off x="1031468" y="365805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</a:rPr>
              <a:t>Método de Priorização de Processos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xmlns="" id="{7B92C187-0881-4944-9B64-0C84EE9B1F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3222254971"/>
              </p:ext>
            </p:extLst>
          </p:nvPr>
        </p:nvGraphicFramePr>
        <p:xfrm>
          <a:off x="599668" y="1419934"/>
          <a:ext cx="7076696" cy="3981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xmlns="" id="{64AF430E-03A3-4DA4-AAF8-39A160F118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2782680671"/>
              </p:ext>
            </p:extLst>
          </p:nvPr>
        </p:nvGraphicFramePr>
        <p:xfrm>
          <a:off x="8739668" y="2413006"/>
          <a:ext cx="2473963" cy="2621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1" name="Seta para a direita 35">
            <a:extLst>
              <a:ext uri="{FF2B5EF4-FFF2-40B4-BE49-F238E27FC236}">
                <a16:creationId xmlns:a16="http://schemas.microsoft.com/office/drawing/2014/main" xmlns="" id="{F37D0877-E524-47EF-883D-38F0E04EA68C}"/>
              </a:ext>
            </a:extLst>
          </p:cNvPr>
          <p:cNvSpPr/>
          <p:nvPr/>
        </p:nvSpPr>
        <p:spPr>
          <a:xfrm>
            <a:off x="7823200" y="2766126"/>
            <a:ext cx="832655" cy="1788459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Retângulo de cantos arredondados 1">
            <a:extLst>
              <a:ext uri="{FF2B5EF4-FFF2-40B4-BE49-F238E27FC236}">
                <a16:creationId xmlns:a16="http://schemas.microsoft.com/office/drawing/2014/main" xmlns="" id="{CCD4BD4F-2A5D-4F41-A200-6A924A42281C}"/>
              </a:ext>
            </a:extLst>
          </p:cNvPr>
          <p:cNvSpPr/>
          <p:nvPr/>
        </p:nvSpPr>
        <p:spPr>
          <a:xfrm>
            <a:off x="8934771" y="1681920"/>
            <a:ext cx="2083755" cy="511759"/>
          </a:xfrm>
          <a:prstGeom prst="roundRect">
            <a:avLst/>
          </a:prstGeom>
          <a:ln w="28575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solidFill>
                  <a:srgbClr val="002060"/>
                </a:solidFill>
              </a:rPr>
              <a:t>Classificação</a:t>
            </a:r>
          </a:p>
        </p:txBody>
      </p:sp>
      <p:sp>
        <p:nvSpPr>
          <p:cNvPr id="13" name="Explosão: 8 Pontos 12">
            <a:extLst>
              <a:ext uri="{FF2B5EF4-FFF2-40B4-BE49-F238E27FC236}">
                <a16:creationId xmlns:a16="http://schemas.microsoft.com/office/drawing/2014/main" xmlns="" id="{4E71FC84-0003-4F5A-BE78-61A7F965F7F9}"/>
              </a:ext>
            </a:extLst>
          </p:cNvPr>
          <p:cNvSpPr/>
          <p:nvPr/>
        </p:nvSpPr>
        <p:spPr>
          <a:xfrm>
            <a:off x="7952968" y="4800600"/>
            <a:ext cx="4239032" cy="2057400"/>
          </a:xfrm>
          <a:prstGeom prst="irregularSeal1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99"/>
                </a:solidFill>
              </a:rPr>
              <a:t>Os pesos das avalições quantitativa e qualitativa foram atribuídos pelo julgamentos de Técnicos do MS (AHP) 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65200" y="5702300"/>
            <a:ext cx="6350000" cy="6604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xmlns="" val="26485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E2842F3A-E498-4D2E-A602-129904833054}"/>
              </a:ext>
            </a:extLst>
          </p:cNvPr>
          <p:cNvSpPr txBox="1"/>
          <p:nvPr/>
        </p:nvSpPr>
        <p:spPr>
          <a:xfrm>
            <a:off x="402111" y="317667"/>
            <a:ext cx="117898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Método de Priorização de Processos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xmlns="" id="{7C84C8D2-980E-433C-92D2-F0292951ED6F}"/>
              </a:ext>
            </a:extLst>
          </p:cNvPr>
          <p:cNvSpPr txBox="1"/>
          <p:nvPr/>
        </p:nvSpPr>
        <p:spPr>
          <a:xfrm>
            <a:off x="4064000" y="1179370"/>
            <a:ext cx="454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AVALIAÇÃO QUANTITATIVA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xmlns="" id="{5327D2B4-3216-4DD0-A565-3D4C9FF741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403417521"/>
              </p:ext>
            </p:extLst>
          </p:nvPr>
        </p:nvGraphicFramePr>
        <p:xfrm>
          <a:off x="2847922" y="2946400"/>
          <a:ext cx="6791378" cy="3443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" name="CaixaDeTexto 28">
            <a:extLst>
              <a:ext uri="{FF2B5EF4-FFF2-40B4-BE49-F238E27FC236}">
                <a16:creationId xmlns:a16="http://schemas.microsoft.com/office/drawing/2014/main" xmlns="" id="{C8790794-3A2B-42D8-8AEA-4D6352AA3A32}"/>
              </a:ext>
            </a:extLst>
          </p:cNvPr>
          <p:cNvSpPr txBox="1"/>
          <p:nvPr/>
        </p:nvSpPr>
        <p:spPr>
          <a:xfrm>
            <a:off x="708025" y="1534847"/>
            <a:ext cx="1119187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2800" b="1" i="1" dirty="0">
              <a:solidFill>
                <a:schemeClr val="bg1"/>
              </a:solidFill>
            </a:endParaRPr>
          </a:p>
          <a:p>
            <a:pPr algn="ctr"/>
            <a:r>
              <a:rPr lang="pt-BR" sz="2800" b="1" i="1" dirty="0" smtClean="0">
                <a:solidFill>
                  <a:schemeClr val="bg1"/>
                </a:solidFill>
              </a:rPr>
              <a:t>Orçamento</a:t>
            </a:r>
            <a:endParaRPr lang="pt-BR" sz="2800" b="1" i="1" dirty="0">
              <a:solidFill>
                <a:schemeClr val="bg1"/>
              </a:solidFill>
            </a:endParaRPr>
          </a:p>
          <a:p>
            <a:pPr algn="ctr"/>
            <a:r>
              <a:rPr lang="pt-BR" sz="2800" dirty="0">
                <a:solidFill>
                  <a:schemeClr val="bg1"/>
                </a:solidFill>
              </a:rPr>
              <a:t>Existe Orçamento claramente alocado ao processo sob análise?</a:t>
            </a:r>
          </a:p>
          <a:p>
            <a:endParaRPr lang="pt-BR" sz="4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141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E2842F3A-E498-4D2E-A602-129904833054}"/>
              </a:ext>
            </a:extLst>
          </p:cNvPr>
          <p:cNvSpPr txBox="1"/>
          <p:nvPr/>
        </p:nvSpPr>
        <p:spPr>
          <a:xfrm>
            <a:off x="402111" y="127167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Método de Priorização de Processos</a:t>
            </a:r>
          </a:p>
        </p:txBody>
      </p:sp>
      <p:graphicFrame>
        <p:nvGraphicFramePr>
          <p:cNvPr id="17" name="Diagrama 16">
            <a:extLst>
              <a:ext uri="{FF2B5EF4-FFF2-40B4-BE49-F238E27FC236}">
                <a16:creationId xmlns:a16="http://schemas.microsoft.com/office/drawing/2014/main" xmlns="" id="{4404D9F6-BFFD-4FD8-9D98-53FB2A3CC448}"/>
              </a:ext>
            </a:extLst>
          </p:cNvPr>
          <p:cNvGraphicFramePr/>
          <p:nvPr/>
        </p:nvGraphicFramePr>
        <p:xfrm>
          <a:off x="1057540" y="1421531"/>
          <a:ext cx="8251425" cy="4881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xmlns="" id="{17914A30-7074-43A2-A935-9DAF721A2EDF}"/>
              </a:ext>
            </a:extLst>
          </p:cNvPr>
          <p:cNvSpPr txBox="1"/>
          <p:nvPr/>
        </p:nvSpPr>
        <p:spPr>
          <a:xfrm>
            <a:off x="4849473" y="1209529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>
                <a:solidFill>
                  <a:schemeClr val="bg1"/>
                </a:solidFill>
              </a:rPr>
              <a:t>Peso 31%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25C34DD8-2993-41EB-9134-2A4109EAB545}"/>
              </a:ext>
            </a:extLst>
          </p:cNvPr>
          <p:cNvSpPr txBox="1"/>
          <p:nvPr/>
        </p:nvSpPr>
        <p:spPr>
          <a:xfrm>
            <a:off x="6507289" y="2226746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b="1" dirty="0">
                <a:solidFill>
                  <a:schemeClr val="bg1"/>
                </a:solidFill>
              </a:rPr>
              <a:t>Peso: 16%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xmlns="" id="{26A473DF-9334-4F5C-BA97-951C0447BDFB}"/>
              </a:ext>
            </a:extLst>
          </p:cNvPr>
          <p:cNvSpPr txBox="1"/>
          <p:nvPr/>
        </p:nvSpPr>
        <p:spPr>
          <a:xfrm>
            <a:off x="3015162" y="4263183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000">
                <a:solidFill>
                  <a:srgbClr val="3A5925"/>
                </a:solidFill>
              </a:defRPr>
            </a:lvl1pPr>
          </a:lstStyle>
          <a:p>
            <a:r>
              <a:rPr lang="pt-BR" b="1" dirty="0">
                <a:solidFill>
                  <a:schemeClr val="bg1"/>
                </a:solidFill>
              </a:rPr>
              <a:t>Peso: 10%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5CBE710C-5C62-4A45-9A16-5DD9AC88CD27}"/>
              </a:ext>
            </a:extLst>
          </p:cNvPr>
          <p:cNvSpPr txBox="1"/>
          <p:nvPr/>
        </p:nvSpPr>
        <p:spPr>
          <a:xfrm>
            <a:off x="4849472" y="5271133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000">
                <a:solidFill>
                  <a:srgbClr val="3A5925"/>
                </a:solidFill>
              </a:defRPr>
            </a:lvl1pPr>
          </a:lstStyle>
          <a:p>
            <a:r>
              <a:rPr lang="pt-BR" b="1" dirty="0">
                <a:solidFill>
                  <a:schemeClr val="bg1"/>
                </a:solidFill>
              </a:rPr>
              <a:t>Peso: 13%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A078B4C7-6B60-4978-ADF5-BDD952ABAE03}"/>
              </a:ext>
            </a:extLst>
          </p:cNvPr>
          <p:cNvSpPr txBox="1"/>
          <p:nvPr/>
        </p:nvSpPr>
        <p:spPr>
          <a:xfrm>
            <a:off x="6556649" y="4243778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000">
                <a:solidFill>
                  <a:srgbClr val="3A5925"/>
                </a:solidFill>
              </a:defRPr>
            </a:lvl1pPr>
          </a:lstStyle>
          <a:p>
            <a:r>
              <a:rPr lang="pt-BR" b="1" dirty="0">
                <a:solidFill>
                  <a:schemeClr val="bg1"/>
                </a:solidFill>
              </a:rPr>
              <a:t>Peso: 21%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000B7688-CDC9-4C9B-8D07-1679E12BE9E3}"/>
              </a:ext>
            </a:extLst>
          </p:cNvPr>
          <p:cNvSpPr txBox="1"/>
          <p:nvPr/>
        </p:nvSpPr>
        <p:spPr>
          <a:xfrm>
            <a:off x="3099427" y="2212580"/>
            <a:ext cx="1039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>
              <a:defRPr sz="1000">
                <a:solidFill>
                  <a:srgbClr val="3A5925"/>
                </a:solidFill>
              </a:defRPr>
            </a:lvl1pPr>
          </a:lstStyle>
          <a:p>
            <a:r>
              <a:rPr lang="pt-BR" b="1" dirty="0">
                <a:solidFill>
                  <a:schemeClr val="bg1"/>
                </a:solidFill>
              </a:rPr>
              <a:t>Peso: 9%</a:t>
            </a:r>
          </a:p>
        </p:txBody>
      </p:sp>
      <p:sp>
        <p:nvSpPr>
          <p:cNvPr id="24" name="Texto Explicativo 1 (Sem Bordas) 25">
            <a:extLst>
              <a:ext uri="{FF2B5EF4-FFF2-40B4-BE49-F238E27FC236}">
                <a16:creationId xmlns:a16="http://schemas.microsoft.com/office/drawing/2014/main" xmlns="" id="{375D29D6-F8EF-429C-B167-98EBD769DD4C}"/>
              </a:ext>
            </a:extLst>
          </p:cNvPr>
          <p:cNvSpPr/>
          <p:nvPr/>
        </p:nvSpPr>
        <p:spPr>
          <a:xfrm>
            <a:off x="7976755" y="1613261"/>
            <a:ext cx="4115752" cy="1013682"/>
          </a:xfrm>
          <a:prstGeom prst="callout1">
            <a:avLst>
              <a:gd name="adj1" fmla="val 50307"/>
              <a:gd name="adj2" fmla="val -101"/>
              <a:gd name="adj3" fmla="val 75851"/>
              <a:gd name="adj4" fmla="val -12830"/>
            </a:avLst>
          </a:prstGeom>
          <a:noFill/>
          <a:ln>
            <a:solidFill>
              <a:srgbClr val="3A5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100" b="1" i="1" dirty="0">
                <a:solidFill>
                  <a:schemeClr val="bg1"/>
                </a:solidFill>
              </a:rPr>
              <a:t>Existe determinação/recomendação para o processo em análise?</a:t>
            </a:r>
          </a:p>
          <a:p>
            <a:r>
              <a:rPr lang="pt-BR" sz="1100" b="1" dirty="0">
                <a:solidFill>
                  <a:schemeClr val="bg1"/>
                </a:solidFill>
              </a:rPr>
              <a:t>(2) Sim, Não atendida/Não cumprida</a:t>
            </a:r>
          </a:p>
          <a:p>
            <a:r>
              <a:rPr lang="pt-BR" sz="1100" b="1" dirty="0">
                <a:solidFill>
                  <a:schemeClr val="bg1"/>
                </a:solidFill>
              </a:rPr>
              <a:t>(1) Sim, Atendida/Monitorada </a:t>
            </a:r>
          </a:p>
          <a:p>
            <a:r>
              <a:rPr lang="pt-BR" sz="1100" b="1" dirty="0">
                <a:solidFill>
                  <a:schemeClr val="bg1"/>
                </a:solidFill>
              </a:rPr>
              <a:t>(0) Não possui determinação/recomendação</a:t>
            </a:r>
          </a:p>
        </p:txBody>
      </p:sp>
      <p:sp>
        <p:nvSpPr>
          <p:cNvPr id="25" name="Texto Explicativo 1 (Sem Bordas) 26">
            <a:extLst>
              <a:ext uri="{FF2B5EF4-FFF2-40B4-BE49-F238E27FC236}">
                <a16:creationId xmlns:a16="http://schemas.microsoft.com/office/drawing/2014/main" xmlns="" id="{11017C9A-1E65-481A-BDE5-9F484239F4A1}"/>
              </a:ext>
            </a:extLst>
          </p:cNvPr>
          <p:cNvSpPr/>
          <p:nvPr/>
        </p:nvSpPr>
        <p:spPr>
          <a:xfrm>
            <a:off x="6375817" y="936629"/>
            <a:ext cx="5816183" cy="777681"/>
          </a:xfrm>
          <a:prstGeom prst="callout1">
            <a:avLst>
              <a:gd name="adj1" fmla="val 53617"/>
              <a:gd name="adj2" fmla="val -1515"/>
              <a:gd name="adj3" fmla="val 67222"/>
              <a:gd name="adj4" fmla="val -8478"/>
            </a:avLst>
          </a:prstGeom>
          <a:noFill/>
          <a:ln>
            <a:solidFill>
              <a:srgbClr val="3A5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100" b="1" i="1" dirty="0">
                <a:solidFill>
                  <a:schemeClr val="bg1"/>
                </a:solidFill>
              </a:rPr>
              <a:t>Qual a relevância estratégica do processo para o cumprimento dos objetivos institucionais?</a:t>
            </a:r>
          </a:p>
          <a:p>
            <a:r>
              <a:rPr lang="pt-BR" sz="1100" b="1" dirty="0">
                <a:solidFill>
                  <a:schemeClr val="bg1"/>
                </a:solidFill>
              </a:rPr>
              <a:t>(3) Alta </a:t>
            </a:r>
          </a:p>
          <a:p>
            <a:r>
              <a:rPr lang="pt-BR" sz="1100" b="1" dirty="0">
                <a:solidFill>
                  <a:schemeClr val="bg1"/>
                </a:solidFill>
              </a:rPr>
              <a:t>(2) Média</a:t>
            </a:r>
          </a:p>
          <a:p>
            <a:r>
              <a:rPr lang="pt-BR" sz="1100" b="1" dirty="0">
                <a:solidFill>
                  <a:schemeClr val="bg1"/>
                </a:solidFill>
              </a:rPr>
              <a:t>(1) Baixa</a:t>
            </a:r>
          </a:p>
        </p:txBody>
      </p:sp>
      <p:sp>
        <p:nvSpPr>
          <p:cNvPr id="26" name="Texto Explicativo 1 (Sem Bordas) 27">
            <a:extLst>
              <a:ext uri="{FF2B5EF4-FFF2-40B4-BE49-F238E27FC236}">
                <a16:creationId xmlns:a16="http://schemas.microsoft.com/office/drawing/2014/main" xmlns="" id="{082DBFE2-F275-45B2-9783-877BE90D9F3B}"/>
              </a:ext>
            </a:extLst>
          </p:cNvPr>
          <p:cNvSpPr/>
          <p:nvPr/>
        </p:nvSpPr>
        <p:spPr>
          <a:xfrm>
            <a:off x="7923012" y="3280910"/>
            <a:ext cx="4268988" cy="659919"/>
          </a:xfrm>
          <a:prstGeom prst="callout1">
            <a:avLst>
              <a:gd name="adj1" fmla="val 62328"/>
              <a:gd name="adj2" fmla="val 703"/>
              <a:gd name="adj3" fmla="val 166379"/>
              <a:gd name="adj4" fmla="val -13309"/>
            </a:avLst>
          </a:prstGeom>
          <a:noFill/>
          <a:ln>
            <a:solidFill>
              <a:srgbClr val="3A5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100" b="1" i="1" dirty="0">
                <a:solidFill>
                  <a:schemeClr val="bg1"/>
                </a:solidFill>
              </a:rPr>
              <a:t>Existe determinação judicial em saúde que impacta o processo em análise?</a:t>
            </a:r>
          </a:p>
          <a:p>
            <a:r>
              <a:rPr lang="pt-BR" sz="1100" b="1" dirty="0">
                <a:solidFill>
                  <a:schemeClr val="bg1"/>
                </a:solidFill>
              </a:rPr>
              <a:t>(3) Existe </a:t>
            </a:r>
          </a:p>
          <a:p>
            <a:r>
              <a:rPr lang="pt-BR" sz="1100" b="1" dirty="0">
                <a:solidFill>
                  <a:schemeClr val="bg1"/>
                </a:solidFill>
              </a:rPr>
              <a:t>(1) Não existe</a:t>
            </a:r>
          </a:p>
        </p:txBody>
      </p:sp>
      <p:sp>
        <p:nvSpPr>
          <p:cNvPr id="27" name="Texto Explicativo 1 (Sem Bordas) 28">
            <a:extLst>
              <a:ext uri="{FF2B5EF4-FFF2-40B4-BE49-F238E27FC236}">
                <a16:creationId xmlns:a16="http://schemas.microsoft.com/office/drawing/2014/main" xmlns="" id="{9EE6F635-A7FF-47BB-B966-18A5C75980B2}"/>
              </a:ext>
            </a:extLst>
          </p:cNvPr>
          <p:cNvSpPr/>
          <p:nvPr/>
        </p:nvSpPr>
        <p:spPr>
          <a:xfrm>
            <a:off x="6983897" y="5594413"/>
            <a:ext cx="5213206" cy="690199"/>
          </a:xfrm>
          <a:prstGeom prst="callout1">
            <a:avLst>
              <a:gd name="adj1" fmla="val 65334"/>
              <a:gd name="adj2" fmla="val -1633"/>
              <a:gd name="adj3" fmla="val 51892"/>
              <a:gd name="adj4" fmla="val -20346"/>
            </a:avLst>
          </a:prstGeom>
          <a:noFill/>
          <a:ln>
            <a:solidFill>
              <a:srgbClr val="3A5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100" b="1" i="1" dirty="0">
                <a:solidFill>
                  <a:schemeClr val="bg1"/>
                </a:solidFill>
              </a:rPr>
              <a:t>Quanto à capacidade operacional para a execução do processo em análise:</a:t>
            </a:r>
          </a:p>
          <a:p>
            <a:r>
              <a:rPr lang="pt-BR" sz="1100" b="1" dirty="0">
                <a:solidFill>
                  <a:schemeClr val="bg1"/>
                </a:solidFill>
              </a:rPr>
              <a:t>(3) A quantidade de pessoas é insuficiente </a:t>
            </a:r>
          </a:p>
          <a:p>
            <a:r>
              <a:rPr lang="pt-BR" sz="1100" b="1" dirty="0">
                <a:solidFill>
                  <a:schemeClr val="bg1"/>
                </a:solidFill>
              </a:rPr>
              <a:t>(1) A quantidade de pessoas é suficiente</a:t>
            </a:r>
          </a:p>
        </p:txBody>
      </p:sp>
      <p:sp>
        <p:nvSpPr>
          <p:cNvPr id="28" name="Texto Explicativo 1 (Sem Bordas) 29">
            <a:extLst>
              <a:ext uri="{FF2B5EF4-FFF2-40B4-BE49-F238E27FC236}">
                <a16:creationId xmlns:a16="http://schemas.microsoft.com/office/drawing/2014/main" xmlns="" id="{6517C14A-600E-4ACA-A295-8AB02E1ACEAC}"/>
              </a:ext>
            </a:extLst>
          </p:cNvPr>
          <p:cNvSpPr/>
          <p:nvPr/>
        </p:nvSpPr>
        <p:spPr>
          <a:xfrm>
            <a:off x="197503" y="5803403"/>
            <a:ext cx="3850621" cy="671426"/>
          </a:xfrm>
          <a:prstGeom prst="callout1">
            <a:avLst>
              <a:gd name="adj1" fmla="val -1868"/>
              <a:gd name="adj2" fmla="val 43862"/>
              <a:gd name="adj3" fmla="val -69710"/>
              <a:gd name="adj4" fmla="val 65057"/>
            </a:avLst>
          </a:prstGeom>
          <a:noFill/>
          <a:ln>
            <a:solidFill>
              <a:srgbClr val="3A59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t-BR" sz="1100" b="1" dirty="0">
                <a:solidFill>
                  <a:schemeClr val="bg1"/>
                </a:solidFill>
              </a:rPr>
              <a:t>A automação ou os sistemas operacionais para a execução do processo em análise atende de forma adequada?</a:t>
            </a:r>
          </a:p>
          <a:p>
            <a:r>
              <a:rPr lang="pt-BR" sz="1100" b="1" dirty="0">
                <a:solidFill>
                  <a:schemeClr val="bg1"/>
                </a:solidFill>
              </a:rPr>
              <a:t>(2) Não atende</a:t>
            </a:r>
          </a:p>
          <a:p>
            <a:r>
              <a:rPr lang="pt-BR" sz="1100" b="1" dirty="0">
                <a:solidFill>
                  <a:schemeClr val="bg1"/>
                </a:solidFill>
              </a:rPr>
              <a:t>(1) Atende</a:t>
            </a:r>
          </a:p>
          <a:p>
            <a:r>
              <a:rPr lang="pt-BR" sz="1100" b="1" dirty="0">
                <a:solidFill>
                  <a:schemeClr val="bg1"/>
                </a:solidFill>
              </a:rPr>
              <a:t>(0) Não se aplica</a:t>
            </a:r>
          </a:p>
        </p:txBody>
      </p:sp>
      <p:grpSp>
        <p:nvGrpSpPr>
          <p:cNvPr id="31" name="Grupo 36">
            <a:extLst>
              <a:ext uri="{FF2B5EF4-FFF2-40B4-BE49-F238E27FC236}">
                <a16:creationId xmlns:a16="http://schemas.microsoft.com/office/drawing/2014/main" xmlns="" id="{6952B7A3-A74F-4ED8-8DF0-F12DAA82C225}"/>
              </a:ext>
            </a:extLst>
          </p:cNvPr>
          <p:cNvGrpSpPr/>
          <p:nvPr/>
        </p:nvGrpSpPr>
        <p:grpSpPr>
          <a:xfrm>
            <a:off x="4100583" y="2857501"/>
            <a:ext cx="2018921" cy="1622395"/>
            <a:chOff x="172016" y="4619672"/>
            <a:chExt cx="2598343" cy="1704977"/>
          </a:xfrm>
        </p:grpSpPr>
        <p:sp>
          <p:nvSpPr>
            <p:cNvPr id="32" name="Texto explicativo em forma de nuvem 37">
              <a:extLst>
                <a:ext uri="{FF2B5EF4-FFF2-40B4-BE49-F238E27FC236}">
                  <a16:creationId xmlns:a16="http://schemas.microsoft.com/office/drawing/2014/main" xmlns="" id="{D6BBB7FC-D31C-44A5-A508-56152235C6EC}"/>
                </a:ext>
              </a:extLst>
            </p:cNvPr>
            <p:cNvSpPr/>
            <p:nvPr/>
          </p:nvSpPr>
          <p:spPr>
            <a:xfrm>
              <a:off x="1013988" y="4619672"/>
              <a:ext cx="1742466" cy="1011583"/>
            </a:xfrm>
            <a:prstGeom prst="cloudCallo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b="1" dirty="0">
                  <a:solidFill>
                    <a:schemeClr val="bg1"/>
                  </a:solidFill>
                </a:rPr>
                <a:t>Atenção</a:t>
              </a:r>
            </a:p>
          </p:txBody>
        </p:sp>
        <p:sp>
          <p:nvSpPr>
            <p:cNvPr id="33" name="CaixaDeTexto 32">
              <a:extLst>
                <a:ext uri="{FF2B5EF4-FFF2-40B4-BE49-F238E27FC236}">
                  <a16:creationId xmlns:a16="http://schemas.microsoft.com/office/drawing/2014/main" xmlns="" id="{BBCF2285-0692-4BFA-B27A-100F3EC73E08}"/>
                </a:ext>
              </a:extLst>
            </p:cNvPr>
            <p:cNvSpPr txBox="1"/>
            <p:nvPr/>
          </p:nvSpPr>
          <p:spPr>
            <a:xfrm>
              <a:off x="172016" y="5839485"/>
              <a:ext cx="2598343" cy="4851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00" b="1" dirty="0">
                  <a:solidFill>
                    <a:schemeClr val="bg1"/>
                  </a:solidFill>
                </a:rPr>
                <a:t>Os pesos definidos com uso da ferramenta AHP</a:t>
              </a:r>
            </a:p>
          </p:txBody>
        </p:sp>
      </p:grpSp>
      <p:sp>
        <p:nvSpPr>
          <p:cNvPr id="34" name="CaixaDeTexto 33">
            <a:extLst>
              <a:ext uri="{FF2B5EF4-FFF2-40B4-BE49-F238E27FC236}">
                <a16:creationId xmlns:a16="http://schemas.microsoft.com/office/drawing/2014/main" xmlns="" id="{7C84C8D2-980E-433C-92D2-F0292951ED6F}"/>
              </a:ext>
            </a:extLst>
          </p:cNvPr>
          <p:cNvSpPr txBox="1"/>
          <p:nvPr/>
        </p:nvSpPr>
        <p:spPr>
          <a:xfrm>
            <a:off x="8451902" y="292100"/>
            <a:ext cx="3511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i="1" dirty="0">
                <a:solidFill>
                  <a:schemeClr val="bg1"/>
                </a:solidFill>
              </a:rPr>
              <a:t>AVALIAÇÃO QUALITATIVA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02111" y="1266063"/>
            <a:ext cx="1953491" cy="2472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b="1" dirty="0">
                <a:solidFill>
                  <a:schemeClr val="bg1"/>
                </a:solidFill>
              </a:rPr>
              <a:t>Houve alteração na estrutura organizacional e/ou em outros normativos que impactou na execução do processo em análise?</a:t>
            </a:r>
          </a:p>
          <a:p>
            <a:endParaRPr lang="pt-BR" sz="1100" b="1" dirty="0">
              <a:solidFill>
                <a:schemeClr val="bg1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pt-BR" sz="1100" b="1" dirty="0" smtClean="0">
              <a:solidFill>
                <a:schemeClr val="bg1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 smtClean="0">
                <a:solidFill>
                  <a:schemeClr val="bg1"/>
                </a:solidFill>
              </a:rPr>
              <a:t>(</a:t>
            </a:r>
            <a:r>
              <a:rPr lang="pt-BR" sz="1100" b="1" dirty="0">
                <a:solidFill>
                  <a:schemeClr val="bg1"/>
                </a:solidFill>
              </a:rPr>
              <a:t>2) Teve alteração e impactou os processos vinculados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>
                <a:solidFill>
                  <a:schemeClr val="bg1"/>
                </a:solidFill>
              </a:rPr>
              <a:t>(1) Teve alteração e não impactou os processos vinculados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pt-BR" sz="1100" b="1" dirty="0">
                <a:solidFill>
                  <a:schemeClr val="bg1"/>
                </a:solidFill>
              </a:rPr>
              <a:t>(0) Não teve alteração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2133600" y="1714500"/>
            <a:ext cx="965827" cy="512246"/>
          </a:xfrm>
          <a:prstGeom prst="line">
            <a:avLst/>
          </a:prstGeom>
          <a:ln w="9525">
            <a:solidFill>
              <a:schemeClr val="accent2">
                <a:lumMod val="75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Explosão: 8 Pontos 2">
            <a:extLst>
              <a:ext uri="{FF2B5EF4-FFF2-40B4-BE49-F238E27FC236}">
                <a16:creationId xmlns:a16="http://schemas.microsoft.com/office/drawing/2014/main" xmlns="" id="{9A343BA8-49C2-41BF-A873-7C09E7C85AD8}"/>
              </a:ext>
            </a:extLst>
          </p:cNvPr>
          <p:cNvSpPr/>
          <p:nvPr/>
        </p:nvSpPr>
        <p:spPr>
          <a:xfrm>
            <a:off x="8416335" y="3813460"/>
            <a:ext cx="3394670" cy="1609443"/>
          </a:xfrm>
          <a:prstGeom prst="irregularSeal1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</a:rPr>
              <a:t>O peso de cada fator foi atribuído pelo julgamentos de técnicos do MS (AHP) </a:t>
            </a:r>
          </a:p>
        </p:txBody>
      </p:sp>
    </p:spTree>
    <p:extLst>
      <p:ext uri="{BB962C8B-B14F-4D97-AF65-F5344CB8AC3E}">
        <p14:creationId xmlns:p14="http://schemas.microsoft.com/office/powerpoint/2010/main" xmlns="" val="394000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E2842F3A-E498-4D2E-A602-129904833054}"/>
              </a:ext>
            </a:extLst>
          </p:cNvPr>
          <p:cNvSpPr txBox="1"/>
          <p:nvPr/>
        </p:nvSpPr>
        <p:spPr>
          <a:xfrm>
            <a:off x="599668" y="353105"/>
            <a:ext cx="9655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</a:rPr>
              <a:t>Método de Priorização de Processos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40EB46F2-D9A0-4F05-8F26-E8F740DAA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0" y="1470930"/>
            <a:ext cx="10731500" cy="489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011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âmina de Abertura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âmina de Abertura e fin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ontes">
      <a:majorFont>
        <a:latin typeface="Montserra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âminas com backgrounds ESCUR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ontes">
      <a:majorFont>
        <a:latin typeface="Montserra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âmina de Abertura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Lâmina de Abertura e fin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ontes">
      <a:majorFont>
        <a:latin typeface="Montserra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Lâminas com backgrounds ESCUR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ontes">
      <a:majorFont>
        <a:latin typeface="Montserra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C5F0D2291CB54981990F13A23A592C" ma:contentTypeVersion="12" ma:contentTypeDescription="Create a new document." ma:contentTypeScope="" ma:versionID="5108e35861d995c0749e780c68cfaae3">
  <xsd:schema xmlns:xsd="http://www.w3.org/2001/XMLSchema" xmlns:xs="http://www.w3.org/2001/XMLSchema" xmlns:p="http://schemas.microsoft.com/office/2006/metadata/properties" xmlns:ns3="813359ff-706b-495f-bd5c-bd2d37eca7bd" xmlns:ns4="bc59bdda-cb62-4142-bdb8-7dd0cfc982cc" targetNamespace="http://schemas.microsoft.com/office/2006/metadata/properties" ma:root="true" ma:fieldsID="3cc2619374185a66f63c5bf00c375c6e" ns3:_="" ns4:_="">
    <xsd:import namespace="813359ff-706b-495f-bd5c-bd2d37eca7bd"/>
    <xsd:import namespace="bc59bdda-cb62-4142-bdb8-7dd0cfc982c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3359ff-706b-495f-bd5c-bd2d37eca7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59bdda-cb62-4142-bdb8-7dd0cfc982c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71C446-0529-49C0-ABDA-9D1500BBCB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3359ff-706b-495f-bd5c-bd2d37eca7bd"/>
    <ds:schemaRef ds:uri="bc59bdda-cb62-4142-bdb8-7dd0cfc982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876F9B-3241-4F2B-9456-57AAD5050355}">
  <ds:schemaRefs>
    <ds:schemaRef ds:uri="http://purl.org/dc/elements/1.1/"/>
    <ds:schemaRef ds:uri="http://schemas.microsoft.com/office/2006/metadata/properties"/>
    <ds:schemaRef ds:uri="813359ff-706b-495f-bd5c-bd2d37eca7bd"/>
    <ds:schemaRef ds:uri="http://purl.org/dc/terms/"/>
    <ds:schemaRef ds:uri="bc59bdda-cb62-4142-bdb8-7dd0cfc982cc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9881AA22-5B72-41B1-998D-BDC233EFD5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ModeloPPTMSaude_COMFONTE_3</Template>
  <TotalTime>2144</TotalTime>
  <Words>925</Words>
  <Application>Microsoft Office PowerPoint</Application>
  <PresentationFormat>Personalizar</PresentationFormat>
  <Paragraphs>192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Lâmina de Abertura</vt:lpstr>
      <vt:lpstr>Lâmina de Abertura e final</vt:lpstr>
      <vt:lpstr>Lâminas com backgrounds ESCUROS</vt:lpstr>
      <vt:lpstr>1_Lâmina de Abertura</vt:lpstr>
      <vt:lpstr>1_Lâmina de Abertura e final</vt:lpstr>
      <vt:lpstr>1_Lâminas com backgrounds ESCUROS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Vera Melo</dc:creator>
  <cp:lastModifiedBy>Usuário do Windows</cp:lastModifiedBy>
  <cp:revision>104</cp:revision>
  <dcterms:created xsi:type="dcterms:W3CDTF">2020-11-22T15:23:31Z</dcterms:created>
  <dcterms:modified xsi:type="dcterms:W3CDTF">2021-06-14T18:11:23Z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0x010100DFC5F0D2291CB54981990F13A23A592C</vt:lpwstr>
  </property>
</Properties>
</file>